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Lst>
  <p:notesMasterIdLst>
    <p:notesMasterId r:id="rId80"/>
  </p:notesMasterIdLst>
  <p:sldIdLst>
    <p:sldId id="256" r:id="rId2"/>
    <p:sldId id="1491" r:id="rId3"/>
    <p:sldId id="1482" r:id="rId4"/>
    <p:sldId id="1427" r:id="rId5"/>
    <p:sldId id="1450" r:id="rId6"/>
    <p:sldId id="1483" r:id="rId7"/>
    <p:sldId id="1451" r:id="rId8"/>
    <p:sldId id="1484" r:id="rId9"/>
    <p:sldId id="1461" r:id="rId10"/>
    <p:sldId id="1462" r:id="rId11"/>
    <p:sldId id="1463" r:id="rId12"/>
    <p:sldId id="1485" r:id="rId13"/>
    <p:sldId id="1486" r:id="rId14"/>
    <p:sldId id="1452" r:id="rId15"/>
    <p:sldId id="1454" r:id="rId16"/>
    <p:sldId id="1455" r:id="rId17"/>
    <p:sldId id="1456" r:id="rId18"/>
    <p:sldId id="1464" r:id="rId19"/>
    <p:sldId id="1465" r:id="rId20"/>
    <p:sldId id="1458" r:id="rId21"/>
    <p:sldId id="1459" r:id="rId22"/>
    <p:sldId id="1460" r:id="rId23"/>
    <p:sldId id="1457" r:id="rId24"/>
    <p:sldId id="258" r:id="rId25"/>
    <p:sldId id="259" r:id="rId26"/>
    <p:sldId id="260" r:id="rId27"/>
    <p:sldId id="261" r:id="rId28"/>
    <p:sldId id="262" r:id="rId29"/>
    <p:sldId id="263" r:id="rId30"/>
    <p:sldId id="264" r:id="rId31"/>
    <p:sldId id="1487" r:id="rId32"/>
    <p:sldId id="1488"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98" r:id="rId50"/>
    <p:sldId id="300" r:id="rId51"/>
    <p:sldId id="301" r:id="rId52"/>
    <p:sldId id="303" r:id="rId53"/>
    <p:sldId id="304" r:id="rId54"/>
    <p:sldId id="307" r:id="rId55"/>
    <p:sldId id="308" r:id="rId56"/>
    <p:sldId id="311" r:id="rId57"/>
    <p:sldId id="312" r:id="rId58"/>
    <p:sldId id="313" r:id="rId59"/>
    <p:sldId id="314" r:id="rId60"/>
    <p:sldId id="315" r:id="rId61"/>
    <p:sldId id="318" r:id="rId62"/>
    <p:sldId id="319" r:id="rId63"/>
    <p:sldId id="325" r:id="rId64"/>
    <p:sldId id="327" r:id="rId65"/>
    <p:sldId id="328" r:id="rId66"/>
    <p:sldId id="1489" r:id="rId67"/>
    <p:sldId id="1490" r:id="rId68"/>
    <p:sldId id="1466" r:id="rId69"/>
    <p:sldId id="1467" r:id="rId70"/>
    <p:sldId id="1471" r:id="rId71"/>
    <p:sldId id="1474" r:id="rId72"/>
    <p:sldId id="1475" r:id="rId73"/>
    <p:sldId id="1477" r:id="rId74"/>
    <p:sldId id="1478" r:id="rId75"/>
    <p:sldId id="1480" r:id="rId76"/>
    <p:sldId id="1481" r:id="rId77"/>
    <p:sldId id="1435" r:id="rId78"/>
    <p:sldId id="409" r:id="rId7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41"/>
    <p:restoredTop sz="85289"/>
  </p:normalViewPr>
  <p:slideViewPr>
    <p:cSldViewPr snapToGrid="0">
      <p:cViewPr varScale="1">
        <p:scale>
          <a:sx n="85" d="100"/>
          <a:sy n="85"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047858942065488E-2"/>
          <c:y val="0.19866478539893495"/>
          <c:w val="0.91435768261964734"/>
          <c:h val="0.57172818715579654"/>
        </c:manualLayout>
      </c:layout>
      <c:barChart>
        <c:barDir val="col"/>
        <c:grouping val="stacked"/>
        <c:varyColors val="0"/>
        <c:ser>
          <c:idx val="4"/>
          <c:order val="0"/>
          <c:tx>
            <c:strRef>
              <c:f>Sheet1!$A$2</c:f>
              <c:strCache>
                <c:ptCount val="1"/>
                <c:pt idx="0">
                  <c:v>MySQL</c:v>
                </c:pt>
              </c:strCache>
            </c:strRef>
          </c:tx>
          <c:spPr>
            <a:gradFill rotWithShape="1">
              <a:gsLst>
                <a:gs pos="0">
                  <a:schemeClr val="accent5">
                    <a:shade val="15000"/>
                    <a:satMod val="180000"/>
                  </a:schemeClr>
                </a:gs>
                <a:gs pos="50000">
                  <a:schemeClr val="accent5">
                    <a:shade val="45000"/>
                    <a:satMod val="170000"/>
                  </a:schemeClr>
                </a:gs>
                <a:gs pos="70000">
                  <a:schemeClr val="accent5">
                    <a:tint val="99000"/>
                    <a:shade val="65000"/>
                    <a:satMod val="155000"/>
                  </a:schemeClr>
                </a:gs>
                <a:gs pos="100000">
                  <a:schemeClr val="accent5">
                    <a:tint val="95500"/>
                    <a:shade val="100000"/>
                    <a:satMod val="155000"/>
                  </a:schemeClr>
                </a:gs>
              </a:gsLst>
              <a:lin ang="16200000" scaled="0"/>
            </a:gradFill>
            <a:ln w="9525" cap="flat" cmpd="sng" algn="ctr">
              <a:solidFill>
                <a:schemeClr val="accent5"/>
              </a:solidFill>
              <a:prstDash val="solid"/>
            </a:ln>
            <a:effectLst>
              <a:outerShdw blurRad="50800" dist="38100" dir="5400000" rotWithShape="0">
                <a:srgbClr val="000000">
                  <a:alpha val="35000"/>
                </a:srgbClr>
              </a:outerShdw>
            </a:effectLst>
          </c:spPr>
          <c:invertIfNegative val="0"/>
          <c:cat>
            <c:strRef>
              <c:f>Sheet1!$B$1:$C$1</c:f>
              <c:strCache>
                <c:ptCount val="2"/>
                <c:pt idx="0">
                  <c:v>1 Variable</c:v>
                </c:pt>
                <c:pt idx="1">
                  <c:v>&gt; 1 Variables</c:v>
                </c:pt>
              </c:strCache>
            </c:strRef>
          </c:cat>
          <c:val>
            <c:numRef>
              <c:f>Sheet1!$B$2:$C$2</c:f>
              <c:numCache>
                <c:formatCode>General</c:formatCode>
                <c:ptCount val="2"/>
                <c:pt idx="0">
                  <c:v>8</c:v>
                </c:pt>
                <c:pt idx="1">
                  <c:v>6</c:v>
                </c:pt>
              </c:numCache>
            </c:numRef>
          </c:val>
          <c:extLst>
            <c:ext xmlns:c16="http://schemas.microsoft.com/office/drawing/2014/chart" uri="{C3380CC4-5D6E-409C-BE32-E72D297353CC}">
              <c16:uniqueId val="{00000000-3F52-9342-B523-B1DC8AFE605A}"/>
            </c:ext>
          </c:extLst>
        </c:ser>
        <c:ser>
          <c:idx val="5"/>
          <c:order val="1"/>
          <c:tx>
            <c:strRef>
              <c:f>Sheet1!$A$3</c:f>
              <c:strCache>
                <c:ptCount val="1"/>
                <c:pt idx="0">
                  <c:v>Apache</c:v>
                </c:pt>
              </c:strCache>
            </c:strRef>
          </c:tx>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9525" cap="flat" cmpd="sng" algn="ctr">
              <a:solidFill>
                <a:schemeClr val="accent1"/>
              </a:solidFill>
              <a:prstDash val="solid"/>
            </a:ln>
            <a:effectLst>
              <a:outerShdw blurRad="50800" dist="38100" dir="5400000" rotWithShape="0">
                <a:srgbClr val="000000">
                  <a:alpha val="35000"/>
                </a:srgbClr>
              </a:outerShdw>
            </a:effectLst>
          </c:spPr>
          <c:invertIfNegative val="0"/>
          <c:cat>
            <c:strRef>
              <c:f>Sheet1!$B$1:$C$1</c:f>
              <c:strCache>
                <c:ptCount val="2"/>
                <c:pt idx="0">
                  <c:v>1 Variable</c:v>
                </c:pt>
                <c:pt idx="1">
                  <c:v>&gt; 1 Variables</c:v>
                </c:pt>
              </c:strCache>
            </c:strRef>
          </c:cat>
          <c:val>
            <c:numRef>
              <c:f>Sheet1!$B$3:$C$3</c:f>
              <c:numCache>
                <c:formatCode>General</c:formatCode>
                <c:ptCount val="2"/>
                <c:pt idx="0">
                  <c:v>9</c:v>
                </c:pt>
                <c:pt idx="1">
                  <c:v>4</c:v>
                </c:pt>
              </c:numCache>
            </c:numRef>
          </c:val>
          <c:extLst>
            <c:ext xmlns:c16="http://schemas.microsoft.com/office/drawing/2014/chart" uri="{C3380CC4-5D6E-409C-BE32-E72D297353CC}">
              <c16:uniqueId val="{00000001-3F52-9342-B523-B1DC8AFE605A}"/>
            </c:ext>
          </c:extLst>
        </c:ser>
        <c:ser>
          <c:idx val="2"/>
          <c:order val="2"/>
          <c:tx>
            <c:strRef>
              <c:f>Sheet1!$A$4</c:f>
              <c:strCache>
                <c:ptCount val="1"/>
                <c:pt idx="0">
                  <c:v>Mozilla</c:v>
                </c:pt>
              </c:strCache>
            </c:strRef>
          </c:tx>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w="9525" cap="flat" cmpd="sng" algn="ctr">
              <a:solidFill>
                <a:schemeClr val="accent2"/>
              </a:solidFill>
              <a:prstDash val="solid"/>
            </a:ln>
            <a:effectLst>
              <a:outerShdw blurRad="50800" dist="38100" dir="5400000" rotWithShape="0">
                <a:srgbClr val="000000">
                  <a:alpha val="35000"/>
                </a:srgbClr>
              </a:outerShdw>
            </a:effectLst>
          </c:spPr>
          <c:invertIfNegative val="0"/>
          <c:cat>
            <c:strRef>
              <c:f>Sheet1!$B$1:$C$1</c:f>
              <c:strCache>
                <c:ptCount val="2"/>
                <c:pt idx="0">
                  <c:v>1 Variable</c:v>
                </c:pt>
                <c:pt idx="1">
                  <c:v>&gt; 1 Variables</c:v>
                </c:pt>
              </c:strCache>
            </c:strRef>
          </c:cat>
          <c:val>
            <c:numRef>
              <c:f>Sheet1!$B$4:$C$4</c:f>
              <c:numCache>
                <c:formatCode>General</c:formatCode>
                <c:ptCount val="2"/>
                <c:pt idx="0">
                  <c:v>26</c:v>
                </c:pt>
                <c:pt idx="1">
                  <c:v>15</c:v>
                </c:pt>
              </c:numCache>
            </c:numRef>
          </c:val>
          <c:extLst>
            <c:ext xmlns:c16="http://schemas.microsoft.com/office/drawing/2014/chart" uri="{C3380CC4-5D6E-409C-BE32-E72D297353CC}">
              <c16:uniqueId val="{00000002-3F52-9342-B523-B1DC8AFE605A}"/>
            </c:ext>
          </c:extLst>
        </c:ser>
        <c:ser>
          <c:idx val="0"/>
          <c:order val="3"/>
          <c:tx>
            <c:strRef>
              <c:f>Sheet1!$A$5</c:f>
              <c:strCache>
                <c:ptCount val="1"/>
                <c:pt idx="0">
                  <c:v>OpenOffice</c:v>
                </c:pt>
              </c:strCache>
            </c:strRef>
          </c:tx>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95500"/>
                    <a:shade val="100000"/>
                    <a:satMod val="155000"/>
                  </a:schemeClr>
                </a:gs>
              </a:gsLst>
              <a:lin ang="16200000" scaled="0"/>
            </a:gradFill>
            <a:ln w="9525" cap="flat" cmpd="sng" algn="ctr">
              <a:solidFill>
                <a:schemeClr val="accent4"/>
              </a:solidFill>
              <a:prstDash val="solid"/>
            </a:ln>
            <a:effectLst>
              <a:outerShdw blurRad="50800" dist="38100" dir="5400000" rotWithShape="0">
                <a:srgbClr val="000000">
                  <a:alpha val="35000"/>
                </a:srgbClr>
              </a:outerShdw>
            </a:effectLst>
          </c:spPr>
          <c:invertIfNegative val="0"/>
          <c:cat>
            <c:strRef>
              <c:f>Sheet1!$B$1:$C$1</c:f>
              <c:strCache>
                <c:ptCount val="2"/>
                <c:pt idx="0">
                  <c:v>1 Variable</c:v>
                </c:pt>
                <c:pt idx="1">
                  <c:v>&gt; 1 Variables</c:v>
                </c:pt>
              </c:strCache>
            </c:strRef>
          </c:cat>
          <c:val>
            <c:numRef>
              <c:f>Sheet1!$B$5:$C$5</c:f>
              <c:numCache>
                <c:formatCode>General</c:formatCode>
                <c:ptCount val="2"/>
                <c:pt idx="0">
                  <c:v>6</c:v>
                </c:pt>
                <c:pt idx="1">
                  <c:v>0</c:v>
                </c:pt>
              </c:numCache>
            </c:numRef>
          </c:val>
          <c:extLst>
            <c:ext xmlns:c16="http://schemas.microsoft.com/office/drawing/2014/chart" uri="{C3380CC4-5D6E-409C-BE32-E72D297353CC}">
              <c16:uniqueId val="{00000003-3F52-9342-B523-B1DC8AFE605A}"/>
            </c:ext>
          </c:extLst>
        </c:ser>
        <c:dLbls>
          <c:showLegendKey val="0"/>
          <c:showVal val="0"/>
          <c:showCatName val="0"/>
          <c:showSerName val="0"/>
          <c:showPercent val="0"/>
          <c:showBubbleSize val="0"/>
        </c:dLbls>
        <c:gapWidth val="150"/>
        <c:overlap val="100"/>
        <c:axId val="97564160"/>
        <c:axId val="97565696"/>
      </c:barChart>
      <c:catAx>
        <c:axId val="97564160"/>
        <c:scaling>
          <c:orientation val="minMax"/>
        </c:scaling>
        <c:delete val="0"/>
        <c:axPos val="b"/>
        <c:numFmt formatCode="General" sourceLinked="1"/>
        <c:majorTickMark val="out"/>
        <c:minorTickMark val="none"/>
        <c:tickLblPos val="nextTo"/>
        <c:spPr>
          <a:ln w="4105">
            <a:solidFill>
              <a:schemeClr val="tx1"/>
            </a:solidFill>
            <a:prstDash val="solid"/>
          </a:ln>
        </c:spPr>
        <c:txPr>
          <a:bodyPr rot="0" vert="horz"/>
          <a:lstStyle/>
          <a:p>
            <a:pPr>
              <a:defRPr sz="2036" b="1" i="0" u="none" strike="noStrike" baseline="0">
                <a:solidFill>
                  <a:srgbClr val="002060"/>
                </a:solidFill>
                <a:latin typeface="Tahoma"/>
                <a:ea typeface="Tahoma"/>
                <a:cs typeface="Tahoma"/>
              </a:defRPr>
            </a:pPr>
            <a:endParaRPr lang="en-IT"/>
          </a:p>
        </c:txPr>
        <c:crossAx val="97565696"/>
        <c:crosses val="autoZero"/>
        <c:auto val="1"/>
        <c:lblAlgn val="ctr"/>
        <c:lblOffset val="100"/>
        <c:tickLblSkip val="1"/>
        <c:tickMarkSkip val="1"/>
        <c:noMultiLvlLbl val="0"/>
      </c:catAx>
      <c:valAx>
        <c:axId val="97565696"/>
        <c:scaling>
          <c:orientation val="minMax"/>
        </c:scaling>
        <c:delete val="0"/>
        <c:axPos val="l"/>
        <c:majorGridlines>
          <c:spPr>
            <a:ln w="4105">
              <a:solidFill>
                <a:schemeClr val="tx1"/>
              </a:solidFill>
              <a:prstDash val="solid"/>
            </a:ln>
          </c:spPr>
        </c:majorGridlines>
        <c:numFmt formatCode="General" sourceLinked="1"/>
        <c:majorTickMark val="out"/>
        <c:minorTickMark val="none"/>
        <c:tickLblPos val="nextTo"/>
        <c:spPr>
          <a:ln w="4105">
            <a:solidFill>
              <a:schemeClr val="tx1"/>
            </a:solidFill>
            <a:prstDash val="solid"/>
          </a:ln>
        </c:spPr>
        <c:txPr>
          <a:bodyPr rot="0" vert="horz"/>
          <a:lstStyle/>
          <a:p>
            <a:pPr>
              <a:defRPr sz="2036" b="1" i="0" u="none" strike="noStrike" baseline="0">
                <a:solidFill>
                  <a:schemeClr val="bg1"/>
                </a:solidFill>
                <a:latin typeface="Tahoma"/>
                <a:ea typeface="Tahoma"/>
                <a:cs typeface="Tahoma"/>
              </a:defRPr>
            </a:pPr>
            <a:endParaRPr lang="en-IT"/>
          </a:p>
        </c:txPr>
        <c:crossAx val="97564160"/>
        <c:crosses val="autoZero"/>
        <c:crossBetween val="between"/>
      </c:valAx>
      <c:spPr>
        <a:noFill/>
        <a:ln w="32842">
          <a:solidFill>
            <a:srgbClr val="000000"/>
          </a:solidFill>
        </a:ln>
      </c:spPr>
    </c:plotArea>
    <c:plotVisOnly val="1"/>
    <c:dispBlanksAs val="gap"/>
    <c:showDLblsOverMax val="0"/>
  </c:chart>
  <c:spPr>
    <a:noFill/>
    <a:ln>
      <a:noFill/>
    </a:ln>
  </c:spPr>
  <c:txPr>
    <a:bodyPr/>
    <a:lstStyle/>
    <a:p>
      <a:pPr>
        <a:defRPr sz="2036" b="1" i="0" u="none" strike="noStrike" baseline="0">
          <a:solidFill>
            <a:schemeClr val="tx1"/>
          </a:solidFill>
          <a:latin typeface="Tahoma"/>
          <a:ea typeface="Tahoma"/>
          <a:cs typeface="Tahoma"/>
        </a:defRPr>
      </a:pPr>
      <a:endParaRPr lang="en-IT"/>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073226544622497E-2"/>
          <c:y val="0.16287878787878787"/>
          <c:w val="0.89016018306636091"/>
          <c:h val="0.69318181818181901"/>
        </c:manualLayout>
      </c:layout>
      <c:barChart>
        <c:barDir val="col"/>
        <c:grouping val="stacked"/>
        <c:varyColors val="0"/>
        <c:ser>
          <c:idx val="4"/>
          <c:order val="0"/>
          <c:tx>
            <c:strRef>
              <c:f>Sheet1!$A$2</c:f>
              <c:strCache>
                <c:ptCount val="1"/>
                <c:pt idx="0">
                  <c:v>MySQL</c:v>
                </c:pt>
              </c:strCache>
            </c:strRef>
          </c:tx>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9525" cap="flat" cmpd="sng" algn="ctr">
              <a:solidFill>
                <a:schemeClr val="accent1"/>
              </a:solidFill>
              <a:prstDash val="solid"/>
            </a:ln>
            <a:effectLst>
              <a:outerShdw blurRad="50800" dist="38100" dir="5400000" rotWithShape="0">
                <a:srgbClr val="000000">
                  <a:alpha val="35000"/>
                </a:srgbClr>
              </a:outerShdw>
            </a:effectLst>
          </c:spPr>
          <c:invertIfNegative val="0"/>
          <c:cat>
            <c:strRef>
              <c:f>Sheet1!$B$1:$F$1</c:f>
              <c:strCache>
                <c:ptCount val="5"/>
                <c:pt idx="0">
                  <c:v>1 acc.</c:v>
                </c:pt>
                <c:pt idx="1">
                  <c:v>2 acc.</c:v>
                </c:pt>
                <c:pt idx="2">
                  <c:v>3 acc.</c:v>
                </c:pt>
                <c:pt idx="3">
                  <c:v>4 acc.</c:v>
                </c:pt>
                <c:pt idx="4">
                  <c:v>&gt;4 acc.</c:v>
                </c:pt>
              </c:strCache>
            </c:strRef>
          </c:cat>
          <c:val>
            <c:numRef>
              <c:f>Sheet1!$B$2:$F$2</c:f>
              <c:numCache>
                <c:formatCode>General</c:formatCode>
                <c:ptCount val="5"/>
                <c:pt idx="0">
                  <c:v>0</c:v>
                </c:pt>
                <c:pt idx="1">
                  <c:v>2</c:v>
                </c:pt>
                <c:pt idx="2">
                  <c:v>7</c:v>
                </c:pt>
                <c:pt idx="3">
                  <c:v>4</c:v>
                </c:pt>
                <c:pt idx="4">
                  <c:v>1</c:v>
                </c:pt>
              </c:numCache>
            </c:numRef>
          </c:val>
          <c:extLst>
            <c:ext xmlns:c16="http://schemas.microsoft.com/office/drawing/2014/chart" uri="{C3380CC4-5D6E-409C-BE32-E72D297353CC}">
              <c16:uniqueId val="{00000000-F035-B448-B76B-989D43C815ED}"/>
            </c:ext>
          </c:extLst>
        </c:ser>
        <c:ser>
          <c:idx val="5"/>
          <c:order val="1"/>
          <c:tx>
            <c:strRef>
              <c:f>Sheet1!$A$3</c:f>
              <c:strCache>
                <c:ptCount val="1"/>
                <c:pt idx="0">
                  <c:v>Apache</c:v>
                </c:pt>
              </c:strCache>
            </c:strRef>
          </c:tx>
          <c:spPr>
            <a:gradFill rotWithShape="1">
              <a:gsLst>
                <a:gs pos="0">
                  <a:schemeClr val="accent5">
                    <a:shade val="15000"/>
                    <a:satMod val="180000"/>
                  </a:schemeClr>
                </a:gs>
                <a:gs pos="50000">
                  <a:schemeClr val="accent5">
                    <a:shade val="45000"/>
                    <a:satMod val="170000"/>
                  </a:schemeClr>
                </a:gs>
                <a:gs pos="70000">
                  <a:schemeClr val="accent5">
                    <a:tint val="99000"/>
                    <a:shade val="65000"/>
                    <a:satMod val="155000"/>
                  </a:schemeClr>
                </a:gs>
                <a:gs pos="100000">
                  <a:schemeClr val="accent5">
                    <a:tint val="95500"/>
                    <a:shade val="100000"/>
                    <a:satMod val="155000"/>
                  </a:schemeClr>
                </a:gs>
              </a:gsLst>
              <a:lin ang="16200000" scaled="0"/>
            </a:gradFill>
            <a:ln w="9525" cap="flat" cmpd="sng" algn="ctr">
              <a:solidFill>
                <a:schemeClr val="accent5"/>
              </a:solidFill>
              <a:prstDash val="solid"/>
            </a:ln>
            <a:effectLst>
              <a:outerShdw blurRad="50800" dist="38100" dir="5400000" rotWithShape="0">
                <a:srgbClr val="000000">
                  <a:alpha val="35000"/>
                </a:srgbClr>
              </a:outerShdw>
            </a:effectLst>
          </c:spPr>
          <c:invertIfNegative val="0"/>
          <c:cat>
            <c:strRef>
              <c:f>Sheet1!$B$1:$F$1</c:f>
              <c:strCache>
                <c:ptCount val="5"/>
                <c:pt idx="0">
                  <c:v>1 acc.</c:v>
                </c:pt>
                <c:pt idx="1">
                  <c:v>2 acc.</c:v>
                </c:pt>
                <c:pt idx="2">
                  <c:v>3 acc.</c:v>
                </c:pt>
                <c:pt idx="3">
                  <c:v>4 acc.</c:v>
                </c:pt>
                <c:pt idx="4">
                  <c:v>&gt;4 acc.</c:v>
                </c:pt>
              </c:strCache>
            </c:strRef>
          </c:cat>
          <c:val>
            <c:numRef>
              <c:f>Sheet1!$B$3:$F$3</c:f>
              <c:numCache>
                <c:formatCode>General</c:formatCode>
                <c:ptCount val="5"/>
                <c:pt idx="0">
                  <c:v>0</c:v>
                </c:pt>
                <c:pt idx="1">
                  <c:v>6</c:v>
                </c:pt>
                <c:pt idx="2">
                  <c:v>5</c:v>
                </c:pt>
                <c:pt idx="3">
                  <c:v>2</c:v>
                </c:pt>
                <c:pt idx="4">
                  <c:v>0</c:v>
                </c:pt>
              </c:numCache>
            </c:numRef>
          </c:val>
          <c:extLst>
            <c:ext xmlns:c16="http://schemas.microsoft.com/office/drawing/2014/chart" uri="{C3380CC4-5D6E-409C-BE32-E72D297353CC}">
              <c16:uniqueId val="{00000001-F035-B448-B76B-989D43C815ED}"/>
            </c:ext>
          </c:extLst>
        </c:ser>
        <c:ser>
          <c:idx val="6"/>
          <c:order val="2"/>
          <c:tx>
            <c:strRef>
              <c:f>Sheet1!$A$4</c:f>
              <c:strCache>
                <c:ptCount val="1"/>
                <c:pt idx="0">
                  <c:v>Mozilla</c:v>
                </c:pt>
              </c:strCache>
            </c:strRef>
          </c:tx>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w="9525" cap="flat" cmpd="sng" algn="ctr">
              <a:solidFill>
                <a:schemeClr val="accent2"/>
              </a:solidFill>
              <a:prstDash val="solid"/>
            </a:ln>
            <a:effectLst>
              <a:outerShdw blurRad="50800" dist="38100" dir="5400000" rotWithShape="0">
                <a:srgbClr val="000000">
                  <a:alpha val="35000"/>
                </a:srgbClr>
              </a:outerShdw>
            </a:effectLst>
          </c:spPr>
          <c:invertIfNegative val="0"/>
          <c:cat>
            <c:strRef>
              <c:f>Sheet1!$B$1:$F$1</c:f>
              <c:strCache>
                <c:ptCount val="5"/>
                <c:pt idx="0">
                  <c:v>1 acc.</c:v>
                </c:pt>
                <c:pt idx="1">
                  <c:v>2 acc.</c:v>
                </c:pt>
                <c:pt idx="2">
                  <c:v>3 acc.</c:v>
                </c:pt>
                <c:pt idx="3">
                  <c:v>4 acc.</c:v>
                </c:pt>
                <c:pt idx="4">
                  <c:v>&gt;4 acc.</c:v>
                </c:pt>
              </c:strCache>
            </c:strRef>
          </c:cat>
          <c:val>
            <c:numRef>
              <c:f>Sheet1!$B$4:$F$4</c:f>
              <c:numCache>
                <c:formatCode>General</c:formatCode>
                <c:ptCount val="5"/>
                <c:pt idx="0">
                  <c:v>0</c:v>
                </c:pt>
                <c:pt idx="1">
                  <c:v>12</c:v>
                </c:pt>
                <c:pt idx="2">
                  <c:v>18</c:v>
                </c:pt>
                <c:pt idx="3">
                  <c:v>5</c:v>
                </c:pt>
                <c:pt idx="4">
                  <c:v>6</c:v>
                </c:pt>
              </c:numCache>
            </c:numRef>
          </c:val>
          <c:extLst>
            <c:ext xmlns:c16="http://schemas.microsoft.com/office/drawing/2014/chart" uri="{C3380CC4-5D6E-409C-BE32-E72D297353CC}">
              <c16:uniqueId val="{00000002-F035-B448-B76B-989D43C815ED}"/>
            </c:ext>
          </c:extLst>
        </c:ser>
        <c:ser>
          <c:idx val="0"/>
          <c:order val="3"/>
          <c:tx>
            <c:strRef>
              <c:f>Sheet1!$A$5</c:f>
              <c:strCache>
                <c:ptCount val="1"/>
                <c:pt idx="0">
                  <c:v>OpenOffice</c:v>
                </c:pt>
              </c:strCache>
            </c:strRef>
          </c:tx>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95500"/>
                    <a:shade val="100000"/>
                    <a:satMod val="155000"/>
                  </a:schemeClr>
                </a:gs>
              </a:gsLst>
              <a:lin ang="16200000" scaled="0"/>
            </a:gradFill>
            <a:ln w="9525" cap="flat" cmpd="sng" algn="ctr">
              <a:solidFill>
                <a:schemeClr val="accent4"/>
              </a:solidFill>
              <a:prstDash val="solid"/>
            </a:ln>
            <a:effectLst>
              <a:outerShdw blurRad="50800" dist="38100" dir="5400000" rotWithShape="0">
                <a:srgbClr val="000000">
                  <a:alpha val="35000"/>
                </a:srgbClr>
              </a:outerShdw>
            </a:effectLst>
          </c:spPr>
          <c:invertIfNegative val="0"/>
          <c:cat>
            <c:strRef>
              <c:f>Sheet1!$B$1:$F$1</c:f>
              <c:strCache>
                <c:ptCount val="5"/>
                <c:pt idx="0">
                  <c:v>1 acc.</c:v>
                </c:pt>
                <c:pt idx="1">
                  <c:v>2 acc.</c:v>
                </c:pt>
                <c:pt idx="2">
                  <c:v>3 acc.</c:v>
                </c:pt>
                <c:pt idx="3">
                  <c:v>4 acc.</c:v>
                </c:pt>
                <c:pt idx="4">
                  <c:v>&gt;4 acc.</c:v>
                </c:pt>
              </c:strCache>
            </c:strRef>
          </c:cat>
          <c:val>
            <c:numRef>
              <c:f>Sheet1!$B$5:$F$5</c:f>
              <c:numCache>
                <c:formatCode>General</c:formatCode>
                <c:ptCount val="5"/>
                <c:pt idx="0">
                  <c:v>0</c:v>
                </c:pt>
                <c:pt idx="1">
                  <c:v>2</c:v>
                </c:pt>
                <c:pt idx="2">
                  <c:v>3</c:v>
                </c:pt>
                <c:pt idx="3">
                  <c:v>1</c:v>
                </c:pt>
                <c:pt idx="4">
                  <c:v>0</c:v>
                </c:pt>
              </c:numCache>
            </c:numRef>
          </c:val>
          <c:extLst>
            <c:ext xmlns:c16="http://schemas.microsoft.com/office/drawing/2014/chart" uri="{C3380CC4-5D6E-409C-BE32-E72D297353CC}">
              <c16:uniqueId val="{00000003-F035-B448-B76B-989D43C815ED}"/>
            </c:ext>
          </c:extLst>
        </c:ser>
        <c:dLbls>
          <c:showLegendKey val="0"/>
          <c:showVal val="0"/>
          <c:showCatName val="0"/>
          <c:showSerName val="0"/>
          <c:showPercent val="0"/>
          <c:showBubbleSize val="0"/>
        </c:dLbls>
        <c:gapWidth val="150"/>
        <c:overlap val="100"/>
        <c:axId val="97657984"/>
        <c:axId val="97659520"/>
      </c:barChart>
      <c:catAx>
        <c:axId val="97657984"/>
        <c:scaling>
          <c:orientation val="minMax"/>
        </c:scaling>
        <c:delete val="0"/>
        <c:axPos val="b"/>
        <c:numFmt formatCode="General" sourceLinked="1"/>
        <c:majorTickMark val="out"/>
        <c:minorTickMark val="none"/>
        <c:tickLblPos val="nextTo"/>
        <c:spPr>
          <a:ln w="3442">
            <a:solidFill>
              <a:schemeClr val="tx1"/>
            </a:solidFill>
            <a:prstDash val="solid"/>
          </a:ln>
        </c:spPr>
        <c:txPr>
          <a:bodyPr rot="0" vert="horz"/>
          <a:lstStyle/>
          <a:p>
            <a:pPr>
              <a:defRPr/>
            </a:pPr>
            <a:endParaRPr lang="en-IT"/>
          </a:p>
        </c:txPr>
        <c:crossAx val="97659520"/>
        <c:crosses val="autoZero"/>
        <c:auto val="1"/>
        <c:lblAlgn val="ctr"/>
        <c:lblOffset val="100"/>
        <c:tickLblSkip val="1"/>
        <c:tickMarkSkip val="1"/>
        <c:noMultiLvlLbl val="0"/>
      </c:catAx>
      <c:valAx>
        <c:axId val="97659520"/>
        <c:scaling>
          <c:orientation val="minMax"/>
        </c:scaling>
        <c:delete val="0"/>
        <c:axPos val="l"/>
        <c:majorGridlines>
          <c:spPr>
            <a:ln w="3442">
              <a:solidFill>
                <a:schemeClr val="bg2"/>
              </a:solidFill>
              <a:prstDash val="solid"/>
            </a:ln>
          </c:spPr>
        </c:majorGridlines>
        <c:numFmt formatCode="General" sourceLinked="1"/>
        <c:majorTickMark val="out"/>
        <c:minorTickMark val="none"/>
        <c:tickLblPos val="nextTo"/>
        <c:spPr>
          <a:ln w="3442">
            <a:solidFill>
              <a:schemeClr val="tx1"/>
            </a:solidFill>
            <a:prstDash val="solid"/>
          </a:ln>
        </c:spPr>
        <c:txPr>
          <a:bodyPr rot="0" vert="horz"/>
          <a:lstStyle/>
          <a:p>
            <a:pPr>
              <a:defRPr/>
            </a:pPr>
            <a:endParaRPr lang="en-IT"/>
          </a:p>
        </c:txPr>
        <c:crossAx val="97657984"/>
        <c:crosses val="autoZero"/>
        <c:crossBetween val="between"/>
      </c:valAx>
      <c:spPr>
        <a:noFill/>
        <a:ln w="27533">
          <a:solidFill>
            <a:schemeClr val="bg2"/>
          </a:solidFill>
        </a:ln>
      </c:spPr>
    </c:plotArea>
    <c:legend>
      <c:legendPos val="t"/>
      <c:layout>
        <c:manualLayout>
          <c:xMode val="edge"/>
          <c:yMode val="edge"/>
          <c:x val="0.17162471395880985"/>
          <c:y val="7.575757575757582E-3"/>
          <c:w val="0.78622153915808646"/>
          <c:h val="7.5757575757575774E-2"/>
        </c:manualLayout>
      </c:layout>
      <c:overlay val="0"/>
      <c:spPr>
        <a:noFill/>
        <a:ln w="3442">
          <a:noFill/>
          <a:prstDash val="solid"/>
        </a:ln>
      </c:spPr>
    </c:legend>
    <c:plotVisOnly val="1"/>
    <c:dispBlanksAs val="gap"/>
    <c:showDLblsOverMax val="0"/>
  </c:chart>
  <c:spPr>
    <a:noFill/>
    <a:ln>
      <a:noFill/>
    </a:ln>
  </c:spPr>
  <c:txPr>
    <a:bodyPr/>
    <a:lstStyle/>
    <a:p>
      <a:pPr>
        <a:defRPr sz="948" b="1" i="0" u="none" strike="noStrike" baseline="0">
          <a:solidFill>
            <a:schemeClr val="bg1"/>
          </a:solidFill>
          <a:latin typeface="+mn-lt"/>
          <a:ea typeface="Tahoma"/>
          <a:cs typeface="Tahoma"/>
        </a:defRPr>
      </a:pPr>
      <a:endParaRPr lang="en-IT"/>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220183486238536E-2"/>
          <c:y val="0.16349809885931577"/>
          <c:w val="0.88990825688073394"/>
          <c:h val="0.65912078818126918"/>
        </c:manualLayout>
      </c:layout>
      <c:barChart>
        <c:barDir val="col"/>
        <c:grouping val="stacked"/>
        <c:varyColors val="0"/>
        <c:ser>
          <c:idx val="4"/>
          <c:order val="0"/>
          <c:tx>
            <c:strRef>
              <c:f>Sheet1!$A$2</c:f>
              <c:strCache>
                <c:ptCount val="1"/>
                <c:pt idx="0">
                  <c:v>MySQL</c:v>
                </c:pt>
              </c:strCache>
            </c:strRef>
          </c:tx>
          <c:spPr>
            <a:gradFill rotWithShape="1">
              <a:gsLst>
                <a:gs pos="0">
                  <a:schemeClr val="accent5">
                    <a:shade val="15000"/>
                    <a:satMod val="180000"/>
                  </a:schemeClr>
                </a:gs>
                <a:gs pos="50000">
                  <a:schemeClr val="accent5">
                    <a:shade val="45000"/>
                    <a:satMod val="170000"/>
                  </a:schemeClr>
                </a:gs>
                <a:gs pos="70000">
                  <a:schemeClr val="accent5">
                    <a:tint val="99000"/>
                    <a:shade val="65000"/>
                    <a:satMod val="155000"/>
                  </a:schemeClr>
                </a:gs>
                <a:gs pos="100000">
                  <a:schemeClr val="accent5">
                    <a:tint val="95500"/>
                    <a:shade val="100000"/>
                    <a:satMod val="155000"/>
                  </a:schemeClr>
                </a:gs>
              </a:gsLst>
              <a:lin ang="16200000" scaled="0"/>
            </a:gradFill>
            <a:ln w="9525" cap="flat" cmpd="sng" algn="ctr">
              <a:solidFill>
                <a:schemeClr val="accent5"/>
              </a:solidFill>
              <a:prstDash val="solid"/>
            </a:ln>
            <a:effectLst>
              <a:outerShdw blurRad="50800" dist="38100" dir="5400000" rotWithShape="0">
                <a:srgbClr val="000000">
                  <a:alpha val="35000"/>
                </a:srgbClr>
              </a:outerShdw>
            </a:effectLst>
          </c:spPr>
          <c:invertIfNegative val="0"/>
          <c:cat>
            <c:strRef>
              <c:f>Sheet1!$B$1:$F$1</c:f>
              <c:strCache>
                <c:ptCount val="5"/>
                <c:pt idx="0">
                  <c:v>1 acc.</c:v>
                </c:pt>
                <c:pt idx="1">
                  <c:v>2 acc.</c:v>
                </c:pt>
                <c:pt idx="2">
                  <c:v>3 acc.</c:v>
                </c:pt>
                <c:pt idx="3">
                  <c:v>4 acc.</c:v>
                </c:pt>
                <c:pt idx="4">
                  <c:v>&gt;4 acc.</c:v>
                </c:pt>
              </c:strCache>
            </c:strRef>
          </c:cat>
          <c:val>
            <c:numRef>
              <c:f>Sheet1!$B$2:$F$2</c:f>
              <c:numCache>
                <c:formatCode>General</c:formatCode>
                <c:ptCount val="5"/>
                <c:pt idx="0">
                  <c:v>4</c:v>
                </c:pt>
                <c:pt idx="1">
                  <c:v>1</c:v>
                </c:pt>
                <c:pt idx="2">
                  <c:v>4</c:v>
                </c:pt>
                <c:pt idx="3">
                  <c:v>0</c:v>
                </c:pt>
                <c:pt idx="4">
                  <c:v>0</c:v>
                </c:pt>
              </c:numCache>
            </c:numRef>
          </c:val>
          <c:extLst>
            <c:ext xmlns:c16="http://schemas.microsoft.com/office/drawing/2014/chart" uri="{C3380CC4-5D6E-409C-BE32-E72D297353CC}">
              <c16:uniqueId val="{00000000-FB2A-B345-9E2D-5322571C4AF7}"/>
            </c:ext>
          </c:extLst>
        </c:ser>
        <c:ser>
          <c:idx val="5"/>
          <c:order val="1"/>
          <c:tx>
            <c:strRef>
              <c:f>Sheet1!$A$3</c:f>
              <c:strCache>
                <c:ptCount val="1"/>
                <c:pt idx="0">
                  <c:v>Apache</c:v>
                </c:pt>
              </c:strCache>
            </c:strRef>
          </c:tx>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9525" cap="flat" cmpd="sng" algn="ctr">
              <a:solidFill>
                <a:schemeClr val="accent1"/>
              </a:solidFill>
              <a:prstDash val="solid"/>
            </a:ln>
            <a:effectLst>
              <a:outerShdw blurRad="50800" dist="38100" dir="5400000" rotWithShape="0">
                <a:srgbClr val="000000">
                  <a:alpha val="35000"/>
                </a:srgbClr>
              </a:outerShdw>
            </a:effectLst>
          </c:spPr>
          <c:invertIfNegative val="0"/>
          <c:cat>
            <c:strRef>
              <c:f>Sheet1!$B$1:$F$1</c:f>
              <c:strCache>
                <c:ptCount val="5"/>
                <c:pt idx="0">
                  <c:v>1 acc.</c:v>
                </c:pt>
                <c:pt idx="1">
                  <c:v>2 acc.</c:v>
                </c:pt>
                <c:pt idx="2">
                  <c:v>3 acc.</c:v>
                </c:pt>
                <c:pt idx="3">
                  <c:v>4 acc.</c:v>
                </c:pt>
                <c:pt idx="4">
                  <c:v>&gt;4 acc.</c:v>
                </c:pt>
              </c:strCache>
            </c:strRef>
          </c:cat>
          <c:val>
            <c:numRef>
              <c:f>Sheet1!$B$3:$F$3</c:f>
              <c:numCache>
                <c:formatCode>General</c:formatCode>
                <c:ptCount val="5"/>
                <c:pt idx="0">
                  <c:v>0</c:v>
                </c:pt>
                <c:pt idx="1">
                  <c:v>0</c:v>
                </c:pt>
                <c:pt idx="2">
                  <c:v>4</c:v>
                </c:pt>
                <c:pt idx="3">
                  <c:v>0</c:v>
                </c:pt>
                <c:pt idx="4">
                  <c:v>0</c:v>
                </c:pt>
              </c:numCache>
            </c:numRef>
          </c:val>
          <c:extLst>
            <c:ext xmlns:c16="http://schemas.microsoft.com/office/drawing/2014/chart" uri="{C3380CC4-5D6E-409C-BE32-E72D297353CC}">
              <c16:uniqueId val="{00000001-FB2A-B345-9E2D-5322571C4AF7}"/>
            </c:ext>
          </c:extLst>
        </c:ser>
        <c:ser>
          <c:idx val="3"/>
          <c:order val="2"/>
          <c:tx>
            <c:strRef>
              <c:f>Sheet1!$A$4</c:f>
              <c:strCache>
                <c:ptCount val="1"/>
                <c:pt idx="0">
                  <c:v>Mozilla</c:v>
                </c:pt>
              </c:strCache>
            </c:strRef>
          </c:tx>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lin ang="16200000" scaled="0"/>
            </a:gradFill>
            <a:ln w="9525" cap="flat" cmpd="sng" algn="ctr">
              <a:solidFill>
                <a:schemeClr val="accent2"/>
              </a:solidFill>
              <a:prstDash val="solid"/>
            </a:ln>
            <a:effectLst>
              <a:outerShdw blurRad="50800" dist="38100" dir="5400000" rotWithShape="0">
                <a:srgbClr val="000000">
                  <a:alpha val="35000"/>
                </a:srgbClr>
              </a:outerShdw>
            </a:effectLst>
          </c:spPr>
          <c:invertIfNegative val="0"/>
          <c:cat>
            <c:strRef>
              <c:f>Sheet1!$B$1:$F$1</c:f>
              <c:strCache>
                <c:ptCount val="5"/>
                <c:pt idx="0">
                  <c:v>1 acc.</c:v>
                </c:pt>
                <c:pt idx="1">
                  <c:v>2 acc.</c:v>
                </c:pt>
                <c:pt idx="2">
                  <c:v>3 acc.</c:v>
                </c:pt>
                <c:pt idx="3">
                  <c:v>4 acc.</c:v>
                </c:pt>
                <c:pt idx="4">
                  <c:v>&gt;4 acc.</c:v>
                </c:pt>
              </c:strCache>
            </c:strRef>
          </c:cat>
          <c:val>
            <c:numRef>
              <c:f>Sheet1!$B$4:$F$4</c:f>
              <c:numCache>
                <c:formatCode>General</c:formatCode>
                <c:ptCount val="5"/>
                <c:pt idx="0">
                  <c:v>1</c:v>
                </c:pt>
                <c:pt idx="1">
                  <c:v>2</c:v>
                </c:pt>
                <c:pt idx="2">
                  <c:v>12</c:v>
                </c:pt>
                <c:pt idx="3">
                  <c:v>0</c:v>
                </c:pt>
                <c:pt idx="4">
                  <c:v>1</c:v>
                </c:pt>
              </c:numCache>
            </c:numRef>
          </c:val>
          <c:extLst>
            <c:ext xmlns:c16="http://schemas.microsoft.com/office/drawing/2014/chart" uri="{C3380CC4-5D6E-409C-BE32-E72D297353CC}">
              <c16:uniqueId val="{00000002-FB2A-B345-9E2D-5322571C4AF7}"/>
            </c:ext>
          </c:extLst>
        </c:ser>
        <c:ser>
          <c:idx val="0"/>
          <c:order val="3"/>
          <c:tx>
            <c:strRef>
              <c:f>Sheet1!$A$5</c:f>
              <c:strCache>
                <c:ptCount val="1"/>
                <c:pt idx="0">
                  <c:v>OpenOffice</c:v>
                </c:pt>
              </c:strCache>
            </c:strRef>
          </c:tx>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95500"/>
                    <a:shade val="100000"/>
                    <a:satMod val="155000"/>
                  </a:schemeClr>
                </a:gs>
              </a:gsLst>
              <a:lin ang="16200000" scaled="0"/>
            </a:gradFill>
            <a:ln w="9525" cap="flat" cmpd="sng" algn="ctr">
              <a:solidFill>
                <a:schemeClr val="accent4"/>
              </a:solidFill>
              <a:prstDash val="solid"/>
            </a:ln>
            <a:effectLst>
              <a:outerShdw blurRad="50800" dist="38100" dir="5400000" rotWithShape="0">
                <a:srgbClr val="000000">
                  <a:alpha val="35000"/>
                </a:srgbClr>
              </a:outerShdw>
            </a:effectLst>
          </c:spPr>
          <c:invertIfNegative val="0"/>
          <c:cat>
            <c:strRef>
              <c:f>Sheet1!$B$1:$F$1</c:f>
              <c:strCache>
                <c:ptCount val="5"/>
                <c:pt idx="0">
                  <c:v>1 acc.</c:v>
                </c:pt>
                <c:pt idx="1">
                  <c:v>2 acc.</c:v>
                </c:pt>
                <c:pt idx="2">
                  <c:v>3 acc.</c:v>
                </c:pt>
                <c:pt idx="3">
                  <c:v>4 acc.</c:v>
                </c:pt>
                <c:pt idx="4">
                  <c:v>&gt;4 acc.</c:v>
                </c:pt>
              </c:strCache>
            </c:strRef>
          </c:cat>
          <c:val>
            <c:numRef>
              <c:f>Sheet1!$B$5:$F$5</c:f>
              <c:numCache>
                <c:formatCode>General</c:formatCode>
                <c:ptCount val="5"/>
                <c:pt idx="0">
                  <c:v>2</c:v>
                </c:pt>
                <c:pt idx="1">
                  <c:v>0</c:v>
                </c:pt>
                <c:pt idx="2">
                  <c:v>0</c:v>
                </c:pt>
                <c:pt idx="3">
                  <c:v>0</c:v>
                </c:pt>
                <c:pt idx="4">
                  <c:v>0</c:v>
                </c:pt>
              </c:numCache>
            </c:numRef>
          </c:val>
          <c:extLst>
            <c:ext xmlns:c16="http://schemas.microsoft.com/office/drawing/2014/chart" uri="{C3380CC4-5D6E-409C-BE32-E72D297353CC}">
              <c16:uniqueId val="{00000003-FB2A-B345-9E2D-5322571C4AF7}"/>
            </c:ext>
          </c:extLst>
        </c:ser>
        <c:dLbls>
          <c:showLegendKey val="0"/>
          <c:showVal val="0"/>
          <c:showCatName val="0"/>
          <c:showSerName val="0"/>
          <c:showPercent val="0"/>
          <c:showBubbleSize val="0"/>
        </c:dLbls>
        <c:gapWidth val="150"/>
        <c:overlap val="100"/>
        <c:axId val="98062720"/>
        <c:axId val="98064256"/>
      </c:barChart>
      <c:catAx>
        <c:axId val="98062720"/>
        <c:scaling>
          <c:orientation val="minMax"/>
        </c:scaling>
        <c:delete val="0"/>
        <c:axPos val="b"/>
        <c:numFmt formatCode="General" sourceLinked="1"/>
        <c:majorTickMark val="out"/>
        <c:minorTickMark val="none"/>
        <c:tickLblPos val="nextTo"/>
        <c:spPr>
          <a:ln w="3429">
            <a:solidFill>
              <a:schemeClr val="tx1"/>
            </a:solidFill>
            <a:prstDash val="solid"/>
          </a:ln>
        </c:spPr>
        <c:txPr>
          <a:bodyPr rot="0" vert="horz"/>
          <a:lstStyle/>
          <a:p>
            <a:pPr>
              <a:defRPr/>
            </a:pPr>
            <a:endParaRPr lang="en-IT"/>
          </a:p>
        </c:txPr>
        <c:crossAx val="98064256"/>
        <c:crosses val="autoZero"/>
        <c:auto val="1"/>
        <c:lblAlgn val="ctr"/>
        <c:lblOffset val="100"/>
        <c:tickLblSkip val="1"/>
        <c:tickMarkSkip val="1"/>
        <c:noMultiLvlLbl val="0"/>
      </c:catAx>
      <c:valAx>
        <c:axId val="98064256"/>
        <c:scaling>
          <c:orientation val="minMax"/>
        </c:scaling>
        <c:delete val="0"/>
        <c:axPos val="l"/>
        <c:majorGridlines>
          <c:spPr>
            <a:ln w="3429">
              <a:solidFill>
                <a:schemeClr val="bg1"/>
              </a:solidFill>
              <a:prstDash val="solid"/>
            </a:ln>
          </c:spPr>
        </c:majorGridlines>
        <c:numFmt formatCode="General" sourceLinked="1"/>
        <c:majorTickMark val="out"/>
        <c:minorTickMark val="none"/>
        <c:tickLblPos val="nextTo"/>
        <c:spPr>
          <a:ln w="3429">
            <a:solidFill>
              <a:schemeClr val="tx1"/>
            </a:solidFill>
            <a:prstDash val="solid"/>
          </a:ln>
        </c:spPr>
        <c:txPr>
          <a:bodyPr rot="0" vert="horz"/>
          <a:lstStyle/>
          <a:p>
            <a:pPr>
              <a:defRPr/>
            </a:pPr>
            <a:endParaRPr lang="en-IT"/>
          </a:p>
        </c:txPr>
        <c:crossAx val="98062720"/>
        <c:crosses val="autoZero"/>
        <c:crossBetween val="between"/>
      </c:valAx>
      <c:spPr>
        <a:noFill/>
        <a:ln w="27431">
          <a:solidFill>
            <a:schemeClr val="bg1"/>
          </a:solidFill>
        </a:ln>
      </c:spPr>
    </c:plotArea>
    <c:legend>
      <c:legendPos val="t"/>
      <c:layout>
        <c:manualLayout>
          <c:xMode val="edge"/>
          <c:yMode val="edge"/>
          <c:x val="2.9310916085829055E-2"/>
          <c:y val="7.6045627376425898E-3"/>
          <c:w val="0.83662356764067203"/>
          <c:h val="7.6045627376425853E-2"/>
        </c:manualLayout>
      </c:layout>
      <c:overlay val="0"/>
      <c:spPr>
        <a:noFill/>
        <a:ln w="3429">
          <a:noFill/>
          <a:prstDash val="solid"/>
        </a:ln>
      </c:spPr>
    </c:legend>
    <c:plotVisOnly val="1"/>
    <c:dispBlanksAs val="gap"/>
    <c:showDLblsOverMax val="0"/>
  </c:chart>
  <c:spPr>
    <a:noFill/>
    <a:ln>
      <a:noFill/>
    </a:ln>
  </c:spPr>
  <c:txPr>
    <a:bodyPr/>
    <a:lstStyle/>
    <a:p>
      <a:pPr>
        <a:defRPr sz="945" b="1" i="0" u="none" strike="noStrike" baseline="0">
          <a:solidFill>
            <a:schemeClr val="bg1"/>
          </a:solidFill>
          <a:latin typeface="+mn-lt"/>
          <a:ea typeface="Tahoma"/>
          <a:cs typeface="Tahoma"/>
        </a:defRPr>
      </a:pPr>
      <a:endParaRPr lang="en-IT"/>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49B60925-96E7-5A4F-9E2D-7B0749ACC333}" type="datetimeFigureOut">
              <a:rPr lang="en-IT" smtClean="0"/>
              <a:t>25/09/24</a:t>
            </a:fld>
            <a:endParaRPr lang="en-IT"/>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B3FA1C9D-8F6E-AA4C-8CF0-3C233C3CED5E}" type="slidenum">
              <a:rPr lang="en-IT" smtClean="0"/>
              <a:t>‹#›</a:t>
            </a:fld>
            <a:endParaRPr lang="en-IT"/>
          </a:p>
        </p:txBody>
      </p:sp>
    </p:spTree>
    <p:extLst>
      <p:ext uri="{BB962C8B-B14F-4D97-AF65-F5344CB8AC3E}">
        <p14:creationId xmlns:p14="http://schemas.microsoft.com/office/powerpoint/2010/main" val="214913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1937, the German Hindenburg airship caught fire,</a:t>
            </a:r>
            <a:br>
              <a:rPr lang="en-GB" dirty="0"/>
            </a:br>
            <a:r>
              <a:rPr lang="en-GB" dirty="0"/>
              <a:t>ultimately killing dozens of people. The widely recorded disaster stood as a</a:t>
            </a:r>
            <a:br>
              <a:rPr lang="en-GB" dirty="0"/>
            </a:br>
            <a:r>
              <a:rPr lang="en-GB" dirty="0"/>
              <a:t>symbol of tragic emergency situations gone wrong. Nearly a century later, the</a:t>
            </a:r>
            <a:br>
              <a:rPr lang="en-GB" dirty="0"/>
            </a:br>
            <a:r>
              <a:rPr lang="en-GB" dirty="0"/>
              <a:t>name Hindenburg was morphed into this slang term to describe code problems that</a:t>
            </a:r>
            <a:br>
              <a:rPr lang="en-GB" dirty="0"/>
            </a:br>
            <a:r>
              <a:rPr lang="en-GB" dirty="0"/>
              <a:t>result in serious consequences for developers and users. A </a:t>
            </a:r>
            <a:r>
              <a:rPr lang="en-GB" dirty="0" err="1"/>
              <a:t>Hindenbug</a:t>
            </a:r>
            <a:r>
              <a:rPr lang="en-GB" dirty="0"/>
              <a:t> might</a:t>
            </a:r>
            <a:br>
              <a:rPr lang="en-GB" dirty="0"/>
            </a:br>
            <a:r>
              <a:rPr lang="en-GB" dirty="0"/>
              <a:t>result, for example, when a </a:t>
            </a:r>
            <a:r>
              <a:rPr lang="en-GB" dirty="0" err="1"/>
              <a:t>mislabeled</a:t>
            </a:r>
            <a:r>
              <a:rPr lang="en-GB" dirty="0"/>
              <a:t> variable or incorrect parameter causes</a:t>
            </a:r>
            <a:br>
              <a:rPr lang="en-GB" dirty="0"/>
            </a:br>
            <a:r>
              <a:rPr lang="en-GB" dirty="0"/>
              <a:t>input data to crash and be destroyed in a software application. It is a massive</a:t>
            </a:r>
            <a:br>
              <a:rPr lang="en-GB" dirty="0"/>
            </a:br>
            <a:r>
              <a:rPr lang="en-GB" dirty="0"/>
              <a:t>consequence, because that data cannot be recovered. Programmers take </a:t>
            </a:r>
            <a:r>
              <a:rPr lang="en-GB" dirty="0" err="1"/>
              <a:t>Hindenbugs</a:t>
            </a:r>
            <a:br>
              <a:rPr lang="en-GB" dirty="0"/>
            </a:br>
            <a:r>
              <a:rPr lang="en-GB" dirty="0"/>
              <a:t>very seriously.</a:t>
            </a:r>
            <a:endParaRPr lang="en-IT" dirty="0"/>
          </a:p>
        </p:txBody>
      </p:sp>
      <p:sp>
        <p:nvSpPr>
          <p:cNvPr id="4" name="Slide Number Placeholder 3"/>
          <p:cNvSpPr>
            <a:spLocks noGrp="1"/>
          </p:cNvSpPr>
          <p:nvPr>
            <p:ph type="sldNum" sz="quarter" idx="5"/>
          </p:nvPr>
        </p:nvSpPr>
        <p:spPr/>
        <p:txBody>
          <a:bodyPr/>
          <a:lstStyle/>
          <a:p>
            <a:fld id="{B3FA1C9D-8F6E-AA4C-8CF0-3C233C3CED5E}" type="slidenum">
              <a:rPr lang="en-IT" smtClean="0"/>
              <a:t>13</a:t>
            </a:fld>
            <a:endParaRPr lang="en-IT"/>
          </a:p>
        </p:txBody>
      </p:sp>
    </p:spTree>
    <p:extLst>
      <p:ext uri="{BB962C8B-B14F-4D97-AF65-F5344CB8AC3E}">
        <p14:creationId xmlns:p14="http://schemas.microsoft.com/office/powerpoint/2010/main" val="3247508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58F09375-4389-48CF-AE90-843AFC15435C}" type="slidenum">
              <a:rPr lang="en-US" altLang="zh-CN"/>
              <a:pPr/>
              <a:t>57</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AB0BCD2-7E05-4E0A-915A-0DF46AB033CC}" type="slidenum">
              <a:rPr lang="en-US" altLang="zh-CN"/>
              <a:pPr/>
              <a:t>58</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D425A001-DCD5-4F75-BBC5-6BFE5655D851}" type="slidenum">
              <a:rPr lang="en-US" altLang="zh-CN"/>
              <a:pPr/>
              <a:t>59</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endParaRPr lang="en-US"/>
          </a:p>
        </p:txBody>
      </p:sp>
      <p:sp>
        <p:nvSpPr>
          <p:cNvPr id="65540" name="Slide Number Placeholder 3"/>
          <p:cNvSpPr>
            <a:spLocks noGrp="1"/>
          </p:cNvSpPr>
          <p:nvPr>
            <p:ph type="sldNum" sz="quarter" idx="5"/>
          </p:nvPr>
        </p:nvSpPr>
        <p:spPr>
          <a:noFill/>
        </p:spPr>
        <p:txBody>
          <a:bodyPr/>
          <a:lstStyle/>
          <a:p>
            <a:fld id="{AF9845F5-BF04-487C-9D6B-75E85851B51B}" type="slidenum">
              <a:rPr lang="en-US" altLang="zh-CN"/>
              <a:pPr/>
              <a:t>60</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48A94563-2DF7-4933-8E5B-84A5FA5CBED7}" type="slidenum">
              <a:rPr lang="en-US" altLang="zh-CN"/>
              <a:pPr/>
              <a:t>61</a:t>
            </a:fld>
            <a:endParaRPr lang="en-US" altLang="zh-CN"/>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US"/>
          </a:p>
        </p:txBody>
      </p:sp>
      <p:sp>
        <p:nvSpPr>
          <p:cNvPr id="69636" name="Slide Number Placeholder 3"/>
          <p:cNvSpPr>
            <a:spLocks noGrp="1"/>
          </p:cNvSpPr>
          <p:nvPr>
            <p:ph type="sldNum" sz="quarter" idx="5"/>
          </p:nvPr>
        </p:nvSpPr>
        <p:spPr>
          <a:noFill/>
        </p:spPr>
        <p:txBody>
          <a:bodyPr/>
          <a:lstStyle/>
          <a:p>
            <a:fld id="{9E90226D-2677-4505-80BF-30645CE0179C}" type="slidenum">
              <a:rPr lang="en-US" altLang="zh-CN"/>
              <a:pPr/>
              <a:t>62</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pPr eaLnBrk="1" hangingPunct="1"/>
            <a:endParaRPr lang="en-US"/>
          </a:p>
        </p:txBody>
      </p:sp>
      <p:sp>
        <p:nvSpPr>
          <p:cNvPr id="75780" name="Slide Number Placeholder 3"/>
          <p:cNvSpPr>
            <a:spLocks noGrp="1"/>
          </p:cNvSpPr>
          <p:nvPr>
            <p:ph type="sldNum" sz="quarter" idx="5"/>
          </p:nvPr>
        </p:nvSpPr>
        <p:spPr>
          <a:noFill/>
        </p:spPr>
        <p:txBody>
          <a:bodyPr/>
          <a:lstStyle/>
          <a:p>
            <a:fld id="{F1C47481-D65E-4F0E-A5C9-DC1B763F563C}" type="slidenum">
              <a:rPr lang="en-US" altLang="zh-CN"/>
              <a:pPr/>
              <a:t>63</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eaLnBrk="1" hangingPunct="1"/>
            <a:endParaRPr lang="en-US"/>
          </a:p>
        </p:txBody>
      </p:sp>
      <p:sp>
        <p:nvSpPr>
          <p:cNvPr id="77828" name="Slide Number Placeholder 3"/>
          <p:cNvSpPr>
            <a:spLocks noGrp="1"/>
          </p:cNvSpPr>
          <p:nvPr>
            <p:ph type="sldNum" sz="quarter" idx="5"/>
          </p:nvPr>
        </p:nvSpPr>
        <p:spPr>
          <a:noFill/>
        </p:spPr>
        <p:txBody>
          <a:bodyPr/>
          <a:lstStyle/>
          <a:p>
            <a:fld id="{EE3333EE-A322-4AE1-B2BB-1D9196E504E5}" type="slidenum">
              <a:rPr lang="en-US" altLang="zh-CN"/>
              <a:pPr/>
              <a:t>64</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22907DDD-D5F5-4BDC-A0E4-DE9693AB78BD}" type="slidenum">
              <a:rPr lang="en-US" smtClean="0"/>
              <a:pPr>
                <a:defRPr/>
              </a:pPr>
              <a:t>65</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DBD3B5F7-5740-D23A-FFCE-5255EA62CF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9C1500C-88DA-734C-8861-4515547A2694}" type="slidenum">
              <a:rPr lang="en-US" altLang="en-IT" sz="1200"/>
              <a:pPr eaLnBrk="1" hangingPunct="1"/>
              <a:t>68</a:t>
            </a:fld>
            <a:endParaRPr lang="en-US" altLang="en-IT" sz="1200"/>
          </a:p>
        </p:txBody>
      </p:sp>
      <p:sp>
        <p:nvSpPr>
          <p:cNvPr id="19459" name="Rectangle 2">
            <a:extLst>
              <a:ext uri="{FF2B5EF4-FFF2-40B4-BE49-F238E27FC236}">
                <a16:creationId xmlns:a16="http://schemas.microsoft.com/office/drawing/2014/main" id="{1A36D7A4-400D-FA77-FEE9-A4E33103A143}"/>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BB5FD2CE-31F7-3572-4A6E-F5C9BC135B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T" altLang="en-IT">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8D883A2-BBA9-4058-8558-1CFCD748EE35}" type="slidenum">
              <a:rPr lang="en-US" altLang="zh-CN"/>
              <a:pPr/>
              <a:t>49</a:t>
            </a:fld>
            <a:endParaRPr lang="en-US" altLang="zh-CN"/>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B110B4BD-10A8-653A-DFEC-A1489FB502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F8F02EF-03A7-4442-9B3D-7614A213E5D0}" type="slidenum">
              <a:rPr lang="en-US" altLang="en-IT" sz="1200"/>
              <a:pPr eaLnBrk="1" hangingPunct="1"/>
              <a:t>69</a:t>
            </a:fld>
            <a:endParaRPr lang="en-US" altLang="en-IT" sz="1200"/>
          </a:p>
        </p:txBody>
      </p:sp>
      <p:sp>
        <p:nvSpPr>
          <p:cNvPr id="21507" name="Rectangle 2">
            <a:extLst>
              <a:ext uri="{FF2B5EF4-FFF2-40B4-BE49-F238E27FC236}">
                <a16:creationId xmlns:a16="http://schemas.microsoft.com/office/drawing/2014/main" id="{9794C980-5850-97AA-F895-511C46CC7FD5}"/>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7F70BB0F-749A-25E9-58D8-E3EA241B9B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T" altLang="en-IT">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F2946B19-1ECB-E48C-18A0-C9D7C1D306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2E4CE4B-8147-CA4D-B121-A3F29496F4CA}" type="slidenum">
              <a:rPr lang="en-US" altLang="en-IT" sz="1200"/>
              <a:pPr eaLnBrk="1" hangingPunct="1"/>
              <a:t>70</a:t>
            </a:fld>
            <a:endParaRPr lang="en-US" altLang="en-IT" sz="1200"/>
          </a:p>
        </p:txBody>
      </p:sp>
      <p:sp>
        <p:nvSpPr>
          <p:cNvPr id="29699" name="Rectangle 2">
            <a:extLst>
              <a:ext uri="{FF2B5EF4-FFF2-40B4-BE49-F238E27FC236}">
                <a16:creationId xmlns:a16="http://schemas.microsoft.com/office/drawing/2014/main" id="{BEB4E285-EA77-EFFB-172A-7D2409C519A7}"/>
              </a:ext>
            </a:extLst>
          </p:cNvPr>
          <p:cNvSpPr>
            <a:spLocks noGrp="1" noRot="1" noChangeAspect="1" noChangeArrowheads="1"/>
          </p:cNvSpPr>
          <p:nvPr>
            <p:ph type="sldImg"/>
          </p:nvPr>
        </p:nvSpPr>
        <p:spPr>
          <a:solidFill>
            <a:srgbClr val="FFFFFF"/>
          </a:solidFill>
          <a:ln/>
        </p:spPr>
      </p:sp>
      <p:sp>
        <p:nvSpPr>
          <p:cNvPr id="29700" name="Rectangle 3">
            <a:extLst>
              <a:ext uri="{FF2B5EF4-FFF2-40B4-BE49-F238E27FC236}">
                <a16:creationId xmlns:a16="http://schemas.microsoft.com/office/drawing/2014/main" id="{EAA7C020-D3E7-3BF0-AD2D-04CC64571325}"/>
              </a:ext>
            </a:extLst>
          </p:cNvPr>
          <p:cNvSpPr>
            <a:spLocks noGrp="1" noChangeArrowheads="1"/>
          </p:cNvSpPr>
          <p:nvPr>
            <p:ph type="body" idx="1"/>
          </p:nvPr>
        </p:nvSpPr>
        <p:spPr>
          <a:solidFill>
            <a:srgbClr val="FFFFFF"/>
          </a:solidFill>
          <a:ln>
            <a:solidFill>
              <a:srgbClr val="000000"/>
            </a:solidFill>
          </a:ln>
        </p:spPr>
        <p:txBody>
          <a:bodyPr/>
          <a:lstStyle/>
          <a:p>
            <a:r>
              <a:rPr lang="en-US" altLang="en-IT" sz="2400">
                <a:latin typeface="Arial" panose="020B0604020202020204" pitchFamily="34" charset="0"/>
              </a:rPr>
              <a:t>built-in refactorings perform most of the tedious and error-prone tasks such as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86B74BA-A7CC-B37D-7622-5EBC83521C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B79B4D6-B6FF-504A-93F4-E15073538E09}" type="slidenum">
              <a:rPr lang="en-US" altLang="en-IT" sz="1200"/>
              <a:pPr eaLnBrk="1" hangingPunct="1"/>
              <a:t>71</a:t>
            </a:fld>
            <a:endParaRPr lang="en-US" altLang="en-IT" sz="1200"/>
          </a:p>
        </p:txBody>
      </p:sp>
      <p:sp>
        <p:nvSpPr>
          <p:cNvPr id="35843" name="Rectangle 2">
            <a:extLst>
              <a:ext uri="{FF2B5EF4-FFF2-40B4-BE49-F238E27FC236}">
                <a16:creationId xmlns:a16="http://schemas.microsoft.com/office/drawing/2014/main" id="{B368837B-B58A-0209-5927-350D715880C8}"/>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10B12E1B-B3A9-D439-8DBE-ED94EB5A5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T" altLang="en-IT">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2997363F-B2A3-2BEB-103B-89AE3164C9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A88B68D-4D0A-834F-AD62-D0D00753BA14}" type="slidenum">
              <a:rPr lang="en-US" altLang="en-IT" sz="1200"/>
              <a:pPr eaLnBrk="1" hangingPunct="1"/>
              <a:t>72</a:t>
            </a:fld>
            <a:endParaRPr lang="en-US" altLang="en-IT" sz="1200"/>
          </a:p>
        </p:txBody>
      </p:sp>
      <p:sp>
        <p:nvSpPr>
          <p:cNvPr id="37891" name="Rectangle 2">
            <a:extLst>
              <a:ext uri="{FF2B5EF4-FFF2-40B4-BE49-F238E27FC236}">
                <a16:creationId xmlns:a16="http://schemas.microsoft.com/office/drawing/2014/main" id="{D3EEB109-E05B-FE94-25F7-A3500931E90C}"/>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D8B6F84D-20C3-C0E4-963B-B2C7F17B51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T" altLang="en-IT">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3041EBF-26F7-0039-5001-D59F89B6FB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0717B3B-1AF7-CD43-895F-C43315521B55}" type="slidenum">
              <a:rPr lang="en-US" altLang="en-IT" sz="1200"/>
              <a:pPr eaLnBrk="1" hangingPunct="1"/>
              <a:t>73</a:t>
            </a:fld>
            <a:endParaRPr lang="en-US" altLang="en-IT" sz="1200"/>
          </a:p>
        </p:txBody>
      </p:sp>
      <p:sp>
        <p:nvSpPr>
          <p:cNvPr id="41987" name="Rectangle 2">
            <a:extLst>
              <a:ext uri="{FF2B5EF4-FFF2-40B4-BE49-F238E27FC236}">
                <a16:creationId xmlns:a16="http://schemas.microsoft.com/office/drawing/2014/main" id="{D0C58F3B-6853-0F51-206B-B2AC36F9833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B04542B9-6DE6-7FB7-F066-DA1A132CCC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T" altLang="en-IT">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D4520D39-E8CC-C016-5A57-3CE323E0FD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0D4518E-4464-0445-9B16-D97D721526EF}" type="slidenum">
              <a:rPr lang="en-US" altLang="en-IT" sz="1200"/>
              <a:pPr eaLnBrk="1" hangingPunct="1"/>
              <a:t>74</a:t>
            </a:fld>
            <a:endParaRPr lang="en-US" altLang="en-IT" sz="1200"/>
          </a:p>
        </p:txBody>
      </p:sp>
      <p:sp>
        <p:nvSpPr>
          <p:cNvPr id="44035" name="Rectangle 2">
            <a:extLst>
              <a:ext uri="{FF2B5EF4-FFF2-40B4-BE49-F238E27FC236}">
                <a16:creationId xmlns:a16="http://schemas.microsoft.com/office/drawing/2014/main" id="{6EB9D265-E3A1-6BB2-4255-B64C5E603C66}"/>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5D67A8BD-3202-BA0F-F38C-2078D76F5D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T" altLang="en-IT">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25014EBD-83FF-5ED4-0180-2D7F8D7DDA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C631DFD-D863-6844-8CA7-11BEA7F23696}" type="slidenum">
              <a:rPr lang="en-US" altLang="en-IT" sz="1200"/>
              <a:pPr eaLnBrk="1" hangingPunct="1"/>
              <a:t>75</a:t>
            </a:fld>
            <a:endParaRPr lang="en-US" altLang="en-IT" sz="1200"/>
          </a:p>
        </p:txBody>
      </p:sp>
      <p:sp>
        <p:nvSpPr>
          <p:cNvPr id="48131" name="Rectangle 2">
            <a:extLst>
              <a:ext uri="{FF2B5EF4-FFF2-40B4-BE49-F238E27FC236}">
                <a16:creationId xmlns:a16="http://schemas.microsoft.com/office/drawing/2014/main" id="{4DAD3A68-496F-972B-D8D5-BE8AF49B91B5}"/>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DEB61E6B-828A-423E-DFEF-79E7DAF473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T" altLang="en-IT">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EF96322-D2EF-DF7D-CA6E-8B26F44AE0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216B6B1-BD4A-B74E-8580-100E8311B746}" type="slidenum">
              <a:rPr lang="en-US" altLang="en-IT" sz="1200"/>
              <a:pPr eaLnBrk="1" hangingPunct="1"/>
              <a:t>76</a:t>
            </a:fld>
            <a:endParaRPr lang="en-US" altLang="en-IT" sz="1200"/>
          </a:p>
        </p:txBody>
      </p:sp>
      <p:sp>
        <p:nvSpPr>
          <p:cNvPr id="50179" name="Rectangle 2">
            <a:extLst>
              <a:ext uri="{FF2B5EF4-FFF2-40B4-BE49-F238E27FC236}">
                <a16:creationId xmlns:a16="http://schemas.microsoft.com/office/drawing/2014/main" id="{DE5C3328-AFCA-DAC4-EF70-F083989008B4}"/>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6BE1F66E-1B6E-3F28-A963-EE18678882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T" altLang="en-IT">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13DA83B-954D-4B6E-8AE0-EA5734BA03AC}" type="slidenum">
              <a:rPr lang="en-US" altLang="zh-CN"/>
              <a:pPr/>
              <a:t>50</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marL="220370" indent="-220370"/>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E029E607-6903-43AF-B709-CACA975EADCB}" type="slidenum">
              <a:rPr lang="en-US" altLang="zh-CN"/>
              <a:pPr/>
              <a:t>51</a:t>
            </a:fld>
            <a:endParaRPr lang="en-US" altLang="zh-CN"/>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marL="220370" indent="-220370">
              <a:buFontTx/>
              <a:buChar char="•"/>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8213BE05-DA71-4427-8363-8B16F4764917}" type="slidenum">
              <a:rPr lang="en-US" altLang="zh-CN"/>
              <a:pPr/>
              <a:t>52</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7B870C4-9E9C-410A-A0D6-254398FE810F}" type="slidenum">
              <a:rPr lang="en-US" altLang="zh-CN"/>
              <a:pPr/>
              <a:t>53</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pPr eaLnBrk="1" hangingPunct="1"/>
            <a:endParaRPr lang="en-US"/>
          </a:p>
        </p:txBody>
      </p:sp>
      <p:sp>
        <p:nvSpPr>
          <p:cNvPr id="57348" name="Slide Number Placeholder 3"/>
          <p:cNvSpPr>
            <a:spLocks noGrp="1"/>
          </p:cNvSpPr>
          <p:nvPr>
            <p:ph type="sldNum" sz="quarter" idx="5"/>
          </p:nvPr>
        </p:nvSpPr>
        <p:spPr>
          <a:noFill/>
        </p:spPr>
        <p:txBody>
          <a:bodyPr/>
          <a:lstStyle/>
          <a:p>
            <a:fld id="{79B3E399-51BB-44B9-8773-F24B5382F57A}" type="slidenum">
              <a:rPr lang="en-US" altLang="zh-CN"/>
              <a:pPr/>
              <a:t>54</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eaLnBrk="1" hangingPunct="1"/>
            <a:endParaRPr lang="en-US"/>
          </a:p>
        </p:txBody>
      </p:sp>
      <p:sp>
        <p:nvSpPr>
          <p:cNvPr id="58372" name="Slide Number Placeholder 3"/>
          <p:cNvSpPr>
            <a:spLocks noGrp="1"/>
          </p:cNvSpPr>
          <p:nvPr>
            <p:ph type="sldNum" sz="quarter" idx="5"/>
          </p:nvPr>
        </p:nvSpPr>
        <p:spPr>
          <a:noFill/>
        </p:spPr>
        <p:txBody>
          <a:bodyPr/>
          <a:lstStyle/>
          <a:p>
            <a:fld id="{D9553B3F-06AA-4D35-8B29-EA65E016BCB1}" type="slidenum">
              <a:rPr lang="en-US" altLang="zh-CN"/>
              <a:pPr/>
              <a:t>55</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20BBA79E-10D7-48F4-9F49-5BA38B665EE8}" type="slidenum">
              <a:rPr lang="en-US" altLang="zh-CN"/>
              <a:pPr/>
              <a:t>56</a:t>
            </a:fld>
            <a:endParaRPr lang="en-US" altLang="zh-CN"/>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2CC94A8-B645-004E-BC28-B3249551A354}" type="datetime1">
              <a:rPr lang="it-IT" smtClean="0"/>
              <a:t>25/09/24</a:t>
            </a:fld>
            <a:endParaRPr lang="en-US" dirty="0"/>
          </a:p>
        </p:txBody>
      </p:sp>
      <p:sp>
        <p:nvSpPr>
          <p:cNvPr id="5" name="Footer Placeholder 4"/>
          <p:cNvSpPr>
            <a:spLocks noGrp="1"/>
          </p:cNvSpPr>
          <p:nvPr>
            <p:ph type="ftr" sz="quarter" idx="11"/>
          </p:nvPr>
        </p:nvSpPr>
        <p:spPr/>
        <p:txBody>
          <a:bodyPr/>
          <a:lstStyle/>
          <a:p>
            <a:pPr>
              <a:defRPr/>
            </a:pPr>
            <a:r>
              <a:rPr lang="en-US"/>
              <a:t>Design&amp;SwArch</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573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C0B34A73-3E31-474D-AC1A-CA3A65939723}" type="datetime1">
              <a:rPr lang="it-IT" smtClean="0"/>
              <a:t>25/09/24</a:t>
            </a:fld>
            <a:endParaRPr lang="en-US"/>
          </a:p>
        </p:txBody>
      </p:sp>
      <p:sp>
        <p:nvSpPr>
          <p:cNvPr id="5" name="Footer Placeholder 4"/>
          <p:cNvSpPr>
            <a:spLocks noGrp="1"/>
          </p:cNvSpPr>
          <p:nvPr>
            <p:ph type="ftr" sz="quarter" idx="11"/>
          </p:nvPr>
        </p:nvSpPr>
        <p:spPr/>
        <p:txBody>
          <a:bodyPr/>
          <a:lstStyle/>
          <a:p>
            <a:pPr>
              <a:defRPr/>
            </a:pPr>
            <a:r>
              <a:rPr lang="en-US"/>
              <a:t>Design&amp;SwArch</a:t>
            </a:r>
          </a:p>
        </p:txBody>
      </p:sp>
      <p:sp>
        <p:nvSpPr>
          <p:cNvPr id="6" name="Slide Number Placeholder 5"/>
          <p:cNvSpPr>
            <a:spLocks noGrp="1"/>
          </p:cNvSpPr>
          <p:nvPr>
            <p:ph type="sldNum" sz="quarter" idx="12"/>
          </p:nvPr>
        </p:nvSpPr>
        <p:spPr/>
        <p:txBody>
          <a:bodyPr/>
          <a:lstStyle/>
          <a:p>
            <a:pPr>
              <a:defRPr/>
            </a:pPr>
            <a:r>
              <a:rPr lang="it-IT"/>
              <a:t>- </a:t>
            </a:r>
            <a:fld id="{92455358-308E-D244-A4B6-B93739CCAC70}" type="slidenum">
              <a:rPr lang="en-US" smtClean="0"/>
              <a:pPr>
                <a:defRPr/>
              </a:pPr>
              <a:t>‹#›</a:t>
            </a:fld>
            <a:r>
              <a:rPr lang="it-IT"/>
              <a:t> -</a:t>
            </a:r>
            <a:endParaRPr lang="en-US"/>
          </a:p>
        </p:txBody>
      </p:sp>
    </p:spTree>
    <p:extLst>
      <p:ext uri="{BB962C8B-B14F-4D97-AF65-F5344CB8AC3E}">
        <p14:creationId xmlns:p14="http://schemas.microsoft.com/office/powerpoint/2010/main" val="4200597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E996EF21-1DA9-724F-A398-9130568D7B12}" type="datetime1">
              <a:rPr lang="it-IT" smtClean="0"/>
              <a:t>25/09/24</a:t>
            </a:fld>
            <a:endParaRPr lang="en-US"/>
          </a:p>
        </p:txBody>
      </p:sp>
      <p:sp>
        <p:nvSpPr>
          <p:cNvPr id="5" name="Footer Placeholder 4"/>
          <p:cNvSpPr>
            <a:spLocks noGrp="1"/>
          </p:cNvSpPr>
          <p:nvPr>
            <p:ph type="ftr" sz="quarter" idx="11"/>
          </p:nvPr>
        </p:nvSpPr>
        <p:spPr/>
        <p:txBody>
          <a:bodyPr/>
          <a:lstStyle/>
          <a:p>
            <a:pPr>
              <a:defRPr/>
            </a:pPr>
            <a:r>
              <a:rPr lang="en-US"/>
              <a:t>Design&amp;SwArch</a:t>
            </a:r>
          </a:p>
        </p:txBody>
      </p:sp>
      <p:sp>
        <p:nvSpPr>
          <p:cNvPr id="6" name="Slide Number Placeholder 5"/>
          <p:cNvSpPr>
            <a:spLocks noGrp="1"/>
          </p:cNvSpPr>
          <p:nvPr>
            <p:ph type="sldNum" sz="quarter" idx="12"/>
          </p:nvPr>
        </p:nvSpPr>
        <p:spPr/>
        <p:txBody>
          <a:bodyPr/>
          <a:lstStyle/>
          <a:p>
            <a:pPr>
              <a:defRPr/>
            </a:pPr>
            <a:r>
              <a:rPr lang="it-IT"/>
              <a:t>- </a:t>
            </a:r>
            <a:fld id="{9321FBA7-F547-184F-BC32-FD05FF3CF45F}" type="slidenum">
              <a:rPr lang="en-US" smtClean="0"/>
              <a:pPr>
                <a:defRPr/>
              </a:pPr>
              <a:t>‹#›</a:t>
            </a:fld>
            <a:r>
              <a:rPr lang="it-IT"/>
              <a:t> -</a:t>
            </a:r>
            <a:endParaRPr lang="en-US"/>
          </a:p>
        </p:txBody>
      </p:sp>
    </p:spTree>
    <p:extLst>
      <p:ext uri="{BB962C8B-B14F-4D97-AF65-F5344CB8AC3E}">
        <p14:creationId xmlns:p14="http://schemas.microsoft.com/office/powerpoint/2010/main" val="2592975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
        <p:nvSpPr>
          <p:cNvPr id="5" name="Oval 7"/>
          <p:cNvSpPr/>
          <p:nvPr userDrawn="1"/>
        </p:nvSpPr>
        <p:spPr>
          <a:xfrm>
            <a:off x="8759494" y="6335608"/>
            <a:ext cx="249672" cy="3328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34292" tIns="17146" rIns="34292" bIns="17146" rtlCol="0" anchor="ctr"/>
          <a:lstStyle/>
          <a:p>
            <a:pPr algn="ctr"/>
            <a:endParaRPr lang="en-US" sz="675" dirty="0"/>
          </a:p>
        </p:txBody>
      </p:sp>
      <p:sp>
        <p:nvSpPr>
          <p:cNvPr id="6" name="TextBox 8"/>
          <p:cNvSpPr txBox="1"/>
          <p:nvPr userDrawn="1"/>
        </p:nvSpPr>
        <p:spPr>
          <a:xfrm>
            <a:off x="8759787" y="6378920"/>
            <a:ext cx="249087" cy="184656"/>
          </a:xfrm>
          <a:prstGeom prst="rect">
            <a:avLst/>
          </a:prstGeom>
          <a:noFill/>
        </p:spPr>
        <p:txBody>
          <a:bodyPr wrap="none" lIns="68570" tIns="34285" rIns="68570" bIns="34285" rtlCol="0">
            <a:spAutoFit/>
          </a:bodyPr>
          <a:lstStyle/>
          <a:p>
            <a:pPr algn="ctr"/>
            <a:fld id="{260E2A6B-A809-4840-BF14-8648BC0BDF87}" type="slidenum">
              <a:rPr lang="id-ID" sz="750" b="1" smtClean="0">
                <a:solidFill>
                  <a:schemeClr val="bg1"/>
                </a:solidFill>
                <a:latin typeface="Lato Regular"/>
                <a:cs typeface="Lato Regular"/>
              </a:rPr>
              <a:pPr algn="ctr"/>
              <a:t>‹#›</a:t>
            </a:fld>
            <a:endParaRPr lang="id-ID" sz="750" dirty="0">
              <a:solidFill>
                <a:schemeClr val="bg1"/>
              </a:solidFill>
              <a:latin typeface="Lato Regular"/>
              <a:cs typeface="Lato Regular"/>
            </a:endParaRPr>
          </a:p>
        </p:txBody>
      </p:sp>
    </p:spTree>
    <p:extLst>
      <p:ext uri="{BB962C8B-B14F-4D97-AF65-F5344CB8AC3E}">
        <p14:creationId xmlns:p14="http://schemas.microsoft.com/office/powerpoint/2010/main" val="237306856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
        <p:nvSpPr>
          <p:cNvPr id="8" name="Oval 7"/>
          <p:cNvSpPr/>
          <p:nvPr userDrawn="1"/>
        </p:nvSpPr>
        <p:spPr>
          <a:xfrm>
            <a:off x="8759494" y="6335608"/>
            <a:ext cx="249672" cy="332809"/>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34292" tIns="17146" rIns="34292" bIns="17146" rtlCol="0" anchor="ctr"/>
          <a:lstStyle/>
          <a:p>
            <a:pPr algn="ctr"/>
            <a:endParaRPr lang="en-US" sz="675" dirty="0"/>
          </a:p>
        </p:txBody>
      </p:sp>
      <p:sp>
        <p:nvSpPr>
          <p:cNvPr id="9" name="TextBox 8"/>
          <p:cNvSpPr txBox="1"/>
          <p:nvPr userDrawn="1"/>
        </p:nvSpPr>
        <p:spPr>
          <a:xfrm>
            <a:off x="8759787" y="6378920"/>
            <a:ext cx="249087" cy="184656"/>
          </a:xfrm>
          <a:prstGeom prst="rect">
            <a:avLst/>
          </a:prstGeom>
          <a:noFill/>
        </p:spPr>
        <p:txBody>
          <a:bodyPr wrap="none" lIns="68570" tIns="34285" rIns="68570" bIns="34285" rtlCol="0">
            <a:spAutoFit/>
          </a:bodyPr>
          <a:lstStyle/>
          <a:p>
            <a:pPr algn="ctr"/>
            <a:fld id="{260E2A6B-A809-4840-BF14-8648BC0BDF87}" type="slidenum">
              <a:rPr lang="id-ID" sz="750" b="1" smtClean="0">
                <a:solidFill>
                  <a:schemeClr val="bg1"/>
                </a:solidFill>
                <a:latin typeface="Lato Regular"/>
                <a:cs typeface="Lato Regular"/>
              </a:rPr>
              <a:pPr algn="ctr"/>
              <a:t>‹#›</a:t>
            </a:fld>
            <a:endParaRPr lang="id-ID" sz="750" dirty="0">
              <a:solidFill>
                <a:schemeClr val="bg1"/>
              </a:solidFill>
              <a:latin typeface="Lato Regular"/>
              <a:cs typeface="Lato Regular"/>
            </a:endParaRPr>
          </a:p>
        </p:txBody>
      </p:sp>
    </p:spTree>
    <p:extLst>
      <p:ext uri="{BB962C8B-B14F-4D97-AF65-F5344CB8AC3E}">
        <p14:creationId xmlns:p14="http://schemas.microsoft.com/office/powerpoint/2010/main" val="255319330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4515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CC837952-DE3E-0442-AC42-E598BD1FE016}" type="datetime1">
              <a:rPr lang="it-IT" smtClean="0"/>
              <a:t>25/09/24</a:t>
            </a:fld>
            <a:endParaRPr lang="en-US"/>
          </a:p>
        </p:txBody>
      </p:sp>
      <p:sp>
        <p:nvSpPr>
          <p:cNvPr id="5" name="Footer Placeholder 4"/>
          <p:cNvSpPr>
            <a:spLocks noGrp="1"/>
          </p:cNvSpPr>
          <p:nvPr>
            <p:ph type="ftr" sz="quarter" idx="11"/>
          </p:nvPr>
        </p:nvSpPr>
        <p:spPr/>
        <p:txBody>
          <a:bodyPr/>
          <a:lstStyle/>
          <a:p>
            <a:pPr>
              <a:defRPr/>
            </a:pPr>
            <a:r>
              <a:rPr lang="en-US"/>
              <a:t>Design&amp;SwArch</a:t>
            </a:r>
          </a:p>
        </p:txBody>
      </p:sp>
      <p:sp>
        <p:nvSpPr>
          <p:cNvPr id="6" name="Slide Number Placeholder 5"/>
          <p:cNvSpPr>
            <a:spLocks noGrp="1"/>
          </p:cNvSpPr>
          <p:nvPr>
            <p:ph type="sldNum" sz="quarter" idx="12"/>
          </p:nvPr>
        </p:nvSpPr>
        <p:spPr/>
        <p:txBody>
          <a:bodyPr/>
          <a:lstStyle/>
          <a:p>
            <a:pPr>
              <a:defRPr/>
            </a:pPr>
            <a:r>
              <a:rPr lang="it-IT"/>
              <a:t>- </a:t>
            </a:r>
            <a:fld id="{1FD80F94-A66F-8141-8FC6-519E1325CE33}" type="slidenum">
              <a:rPr lang="en-US" smtClean="0"/>
              <a:pPr>
                <a:defRPr/>
              </a:pPr>
              <a:t>‹#›</a:t>
            </a:fld>
            <a:r>
              <a:rPr lang="it-IT"/>
              <a:t> -</a:t>
            </a:r>
            <a:endParaRPr lang="en-US"/>
          </a:p>
        </p:txBody>
      </p:sp>
    </p:spTree>
    <p:extLst>
      <p:ext uri="{BB962C8B-B14F-4D97-AF65-F5344CB8AC3E}">
        <p14:creationId xmlns:p14="http://schemas.microsoft.com/office/powerpoint/2010/main" val="215921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fld id="{0D27BF49-E34E-DC43-AF11-9E71A2BC043B}" type="datetime1">
              <a:rPr lang="it-IT" smtClean="0"/>
              <a:t>25/09/24</a:t>
            </a:fld>
            <a:endParaRPr lang="en-US"/>
          </a:p>
        </p:txBody>
      </p:sp>
      <p:sp>
        <p:nvSpPr>
          <p:cNvPr id="5" name="Footer Placeholder 4"/>
          <p:cNvSpPr>
            <a:spLocks noGrp="1"/>
          </p:cNvSpPr>
          <p:nvPr>
            <p:ph type="ftr" sz="quarter" idx="11"/>
          </p:nvPr>
        </p:nvSpPr>
        <p:spPr/>
        <p:txBody>
          <a:bodyPr/>
          <a:lstStyle/>
          <a:p>
            <a:pPr>
              <a:defRPr/>
            </a:pPr>
            <a:r>
              <a:rPr lang="en-US"/>
              <a:t>Design&amp;SwArch</a:t>
            </a:r>
          </a:p>
        </p:txBody>
      </p:sp>
      <p:sp>
        <p:nvSpPr>
          <p:cNvPr id="6" name="Slide Number Placeholder 5"/>
          <p:cNvSpPr>
            <a:spLocks noGrp="1"/>
          </p:cNvSpPr>
          <p:nvPr>
            <p:ph type="sldNum" sz="quarter" idx="12"/>
          </p:nvPr>
        </p:nvSpPr>
        <p:spPr/>
        <p:txBody>
          <a:bodyPr/>
          <a:lstStyle/>
          <a:p>
            <a:pPr>
              <a:defRPr/>
            </a:pPr>
            <a:r>
              <a:rPr lang="it-IT"/>
              <a:t>- </a:t>
            </a:r>
            <a:fld id="{DD7B5FF6-491A-964E-93AB-D57DBC5C53F8}" type="slidenum">
              <a:rPr lang="en-US" smtClean="0"/>
              <a:pPr>
                <a:defRPr/>
              </a:pPr>
              <a:t>‹#›</a:t>
            </a:fld>
            <a:r>
              <a:rPr lang="it-IT"/>
              <a:t> -</a:t>
            </a:r>
            <a:endParaRPr lang="en-US"/>
          </a:p>
        </p:txBody>
      </p:sp>
    </p:spTree>
    <p:extLst>
      <p:ext uri="{BB962C8B-B14F-4D97-AF65-F5344CB8AC3E}">
        <p14:creationId xmlns:p14="http://schemas.microsoft.com/office/powerpoint/2010/main" val="3807507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defRPr/>
            </a:pPr>
            <a:fld id="{0176F03C-7E81-474C-B2C5-F70AECA36DE0}" type="datetime1">
              <a:rPr lang="it-IT" smtClean="0"/>
              <a:t>25/09/24</a:t>
            </a:fld>
            <a:endParaRPr lang="en-US"/>
          </a:p>
        </p:txBody>
      </p:sp>
      <p:sp>
        <p:nvSpPr>
          <p:cNvPr id="6" name="Footer Placeholder 5"/>
          <p:cNvSpPr>
            <a:spLocks noGrp="1"/>
          </p:cNvSpPr>
          <p:nvPr>
            <p:ph type="ftr" sz="quarter" idx="11"/>
          </p:nvPr>
        </p:nvSpPr>
        <p:spPr/>
        <p:txBody>
          <a:bodyPr/>
          <a:lstStyle/>
          <a:p>
            <a:pPr>
              <a:defRPr/>
            </a:pPr>
            <a:r>
              <a:rPr lang="en-US"/>
              <a:t>Design&amp;SwArch</a:t>
            </a:r>
          </a:p>
        </p:txBody>
      </p:sp>
      <p:sp>
        <p:nvSpPr>
          <p:cNvPr id="7" name="Slide Number Placeholder 6"/>
          <p:cNvSpPr>
            <a:spLocks noGrp="1"/>
          </p:cNvSpPr>
          <p:nvPr>
            <p:ph type="sldNum" sz="quarter" idx="12"/>
          </p:nvPr>
        </p:nvSpPr>
        <p:spPr/>
        <p:txBody>
          <a:bodyPr/>
          <a:lstStyle/>
          <a:p>
            <a:pPr>
              <a:defRPr/>
            </a:pPr>
            <a:r>
              <a:rPr lang="it-IT"/>
              <a:t>- </a:t>
            </a:r>
            <a:fld id="{CE614AAA-BF25-7148-BDC7-6FE33B59CBAE}" type="slidenum">
              <a:rPr lang="en-US" smtClean="0"/>
              <a:pPr>
                <a:defRPr/>
              </a:pPr>
              <a:t>‹#›</a:t>
            </a:fld>
            <a:r>
              <a:rPr lang="it-IT"/>
              <a:t> -</a:t>
            </a:r>
            <a:endParaRPr lang="en-US"/>
          </a:p>
        </p:txBody>
      </p:sp>
    </p:spTree>
    <p:extLst>
      <p:ext uri="{BB962C8B-B14F-4D97-AF65-F5344CB8AC3E}">
        <p14:creationId xmlns:p14="http://schemas.microsoft.com/office/powerpoint/2010/main" val="3889686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fld id="{AE79E7E3-0540-2442-BFC4-DC829146FAA5}" type="datetime1">
              <a:rPr lang="it-IT" smtClean="0"/>
              <a:t>25/09/24</a:t>
            </a:fld>
            <a:endParaRPr lang="en-US"/>
          </a:p>
        </p:txBody>
      </p:sp>
      <p:sp>
        <p:nvSpPr>
          <p:cNvPr id="8" name="Footer Placeholder 7"/>
          <p:cNvSpPr>
            <a:spLocks noGrp="1"/>
          </p:cNvSpPr>
          <p:nvPr>
            <p:ph type="ftr" sz="quarter" idx="11"/>
          </p:nvPr>
        </p:nvSpPr>
        <p:spPr/>
        <p:txBody>
          <a:bodyPr/>
          <a:lstStyle/>
          <a:p>
            <a:pPr>
              <a:defRPr/>
            </a:pPr>
            <a:r>
              <a:rPr lang="en-US"/>
              <a:t>Design&amp;SwArch</a:t>
            </a:r>
          </a:p>
        </p:txBody>
      </p:sp>
      <p:sp>
        <p:nvSpPr>
          <p:cNvPr id="9" name="Slide Number Placeholder 8"/>
          <p:cNvSpPr>
            <a:spLocks noGrp="1"/>
          </p:cNvSpPr>
          <p:nvPr>
            <p:ph type="sldNum" sz="quarter" idx="12"/>
          </p:nvPr>
        </p:nvSpPr>
        <p:spPr/>
        <p:txBody>
          <a:bodyPr/>
          <a:lstStyle/>
          <a:p>
            <a:pPr>
              <a:defRPr/>
            </a:pPr>
            <a:r>
              <a:rPr lang="it-IT"/>
              <a:t>- </a:t>
            </a:r>
            <a:fld id="{2634852D-7B20-6846-A279-78A029B7513C}" type="slidenum">
              <a:rPr lang="en-US" smtClean="0"/>
              <a:pPr>
                <a:defRPr/>
              </a:pPr>
              <a:t>‹#›</a:t>
            </a:fld>
            <a:r>
              <a:rPr lang="it-IT"/>
              <a:t> -</a:t>
            </a:r>
            <a:endParaRPr lang="en-US"/>
          </a:p>
        </p:txBody>
      </p:sp>
    </p:spTree>
    <p:extLst>
      <p:ext uri="{BB962C8B-B14F-4D97-AF65-F5344CB8AC3E}">
        <p14:creationId xmlns:p14="http://schemas.microsoft.com/office/powerpoint/2010/main" val="2685463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fld id="{E5AA6382-4576-B44C-9328-97AB6DAF9F4F}" type="datetime1">
              <a:rPr lang="it-IT" smtClean="0"/>
              <a:t>25/09/24</a:t>
            </a:fld>
            <a:endParaRPr lang="en-US"/>
          </a:p>
        </p:txBody>
      </p:sp>
      <p:sp>
        <p:nvSpPr>
          <p:cNvPr id="4" name="Footer Placeholder 3"/>
          <p:cNvSpPr>
            <a:spLocks noGrp="1"/>
          </p:cNvSpPr>
          <p:nvPr>
            <p:ph type="ftr" sz="quarter" idx="11"/>
          </p:nvPr>
        </p:nvSpPr>
        <p:spPr/>
        <p:txBody>
          <a:bodyPr/>
          <a:lstStyle/>
          <a:p>
            <a:pPr>
              <a:defRPr/>
            </a:pPr>
            <a:r>
              <a:rPr lang="en-US"/>
              <a:t>Design&amp;SwArch</a:t>
            </a:r>
          </a:p>
        </p:txBody>
      </p:sp>
      <p:sp>
        <p:nvSpPr>
          <p:cNvPr id="5" name="Slide Number Placeholder 4"/>
          <p:cNvSpPr>
            <a:spLocks noGrp="1"/>
          </p:cNvSpPr>
          <p:nvPr>
            <p:ph type="sldNum" sz="quarter" idx="12"/>
          </p:nvPr>
        </p:nvSpPr>
        <p:spPr/>
        <p:txBody>
          <a:bodyPr/>
          <a:lstStyle/>
          <a:p>
            <a:pPr>
              <a:defRPr/>
            </a:pPr>
            <a:r>
              <a:rPr lang="it-IT"/>
              <a:t>- </a:t>
            </a:r>
            <a:fld id="{CFEF3ADD-0D33-8644-B368-A30405120092}" type="slidenum">
              <a:rPr lang="en-US" smtClean="0"/>
              <a:pPr>
                <a:defRPr/>
              </a:pPr>
              <a:t>‹#›</a:t>
            </a:fld>
            <a:r>
              <a:rPr lang="it-IT"/>
              <a:t> -</a:t>
            </a:r>
            <a:endParaRPr lang="en-US"/>
          </a:p>
        </p:txBody>
      </p:sp>
    </p:spTree>
    <p:extLst>
      <p:ext uri="{BB962C8B-B14F-4D97-AF65-F5344CB8AC3E}">
        <p14:creationId xmlns:p14="http://schemas.microsoft.com/office/powerpoint/2010/main" val="342665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2AD655D-C698-A94C-B88D-4E856902BDA3}" type="datetime1">
              <a:rPr lang="it-IT" smtClean="0"/>
              <a:t>25/09/24</a:t>
            </a:fld>
            <a:endParaRPr lang="en-US"/>
          </a:p>
        </p:txBody>
      </p:sp>
      <p:sp>
        <p:nvSpPr>
          <p:cNvPr id="3" name="Footer Placeholder 2"/>
          <p:cNvSpPr>
            <a:spLocks noGrp="1"/>
          </p:cNvSpPr>
          <p:nvPr>
            <p:ph type="ftr" sz="quarter" idx="11"/>
          </p:nvPr>
        </p:nvSpPr>
        <p:spPr/>
        <p:txBody>
          <a:bodyPr/>
          <a:lstStyle/>
          <a:p>
            <a:pPr>
              <a:defRPr/>
            </a:pPr>
            <a:r>
              <a:rPr lang="en-US"/>
              <a:t>Design&amp;SwArch</a:t>
            </a:r>
          </a:p>
        </p:txBody>
      </p:sp>
      <p:sp>
        <p:nvSpPr>
          <p:cNvPr id="4" name="Slide Number Placeholder 3"/>
          <p:cNvSpPr>
            <a:spLocks noGrp="1"/>
          </p:cNvSpPr>
          <p:nvPr>
            <p:ph type="sldNum" sz="quarter" idx="12"/>
          </p:nvPr>
        </p:nvSpPr>
        <p:spPr/>
        <p:txBody>
          <a:bodyPr/>
          <a:lstStyle/>
          <a:p>
            <a:pPr>
              <a:defRPr/>
            </a:pPr>
            <a:r>
              <a:rPr lang="it-IT"/>
              <a:t>- </a:t>
            </a:r>
            <a:fld id="{0D65E5FF-0279-0442-8A18-37024F4C050F}" type="slidenum">
              <a:rPr lang="en-US" smtClean="0"/>
              <a:pPr>
                <a:defRPr/>
              </a:pPr>
              <a:t>‹#›</a:t>
            </a:fld>
            <a:r>
              <a:rPr lang="it-IT"/>
              <a:t> -</a:t>
            </a:r>
            <a:endParaRPr lang="en-US"/>
          </a:p>
        </p:txBody>
      </p:sp>
    </p:spTree>
    <p:extLst>
      <p:ext uri="{BB962C8B-B14F-4D97-AF65-F5344CB8AC3E}">
        <p14:creationId xmlns:p14="http://schemas.microsoft.com/office/powerpoint/2010/main" val="3956030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C7058C71-0692-E242-868F-F4B59A89C4B2}" type="datetime1">
              <a:rPr lang="it-IT" smtClean="0"/>
              <a:t>25/09/24</a:t>
            </a:fld>
            <a:endParaRPr lang="en-US"/>
          </a:p>
        </p:txBody>
      </p:sp>
      <p:sp>
        <p:nvSpPr>
          <p:cNvPr id="6" name="Footer Placeholder 5"/>
          <p:cNvSpPr>
            <a:spLocks noGrp="1"/>
          </p:cNvSpPr>
          <p:nvPr>
            <p:ph type="ftr" sz="quarter" idx="11"/>
          </p:nvPr>
        </p:nvSpPr>
        <p:spPr/>
        <p:txBody>
          <a:bodyPr/>
          <a:lstStyle/>
          <a:p>
            <a:pPr>
              <a:defRPr/>
            </a:pPr>
            <a:r>
              <a:rPr lang="en-US"/>
              <a:t>Design&amp;SwArch</a:t>
            </a:r>
          </a:p>
        </p:txBody>
      </p:sp>
      <p:sp>
        <p:nvSpPr>
          <p:cNvPr id="7" name="Slide Number Placeholder 6"/>
          <p:cNvSpPr>
            <a:spLocks noGrp="1"/>
          </p:cNvSpPr>
          <p:nvPr>
            <p:ph type="sldNum" sz="quarter" idx="12"/>
          </p:nvPr>
        </p:nvSpPr>
        <p:spPr/>
        <p:txBody>
          <a:bodyPr/>
          <a:lstStyle/>
          <a:p>
            <a:pPr>
              <a:defRPr/>
            </a:pPr>
            <a:r>
              <a:rPr lang="it-IT"/>
              <a:t>- </a:t>
            </a:r>
            <a:fld id="{699C865C-6739-4A42-AD40-FB1D738BA492}" type="slidenum">
              <a:rPr lang="en-US" smtClean="0"/>
              <a:pPr>
                <a:defRPr/>
              </a:pPr>
              <a:t>‹#›</a:t>
            </a:fld>
            <a:r>
              <a:rPr lang="it-IT"/>
              <a:t> -</a:t>
            </a:r>
            <a:endParaRPr lang="en-US"/>
          </a:p>
        </p:txBody>
      </p:sp>
    </p:spTree>
    <p:extLst>
      <p:ext uri="{BB962C8B-B14F-4D97-AF65-F5344CB8AC3E}">
        <p14:creationId xmlns:p14="http://schemas.microsoft.com/office/powerpoint/2010/main" val="1435137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CA2AF5AA-37BF-B349-8324-DD3B71DF4F97}" type="datetime1">
              <a:rPr lang="it-IT" smtClean="0"/>
              <a:t>25/09/24</a:t>
            </a:fld>
            <a:endParaRPr lang="en-US"/>
          </a:p>
        </p:txBody>
      </p:sp>
      <p:sp>
        <p:nvSpPr>
          <p:cNvPr id="6" name="Footer Placeholder 5"/>
          <p:cNvSpPr>
            <a:spLocks noGrp="1"/>
          </p:cNvSpPr>
          <p:nvPr>
            <p:ph type="ftr" sz="quarter" idx="11"/>
          </p:nvPr>
        </p:nvSpPr>
        <p:spPr/>
        <p:txBody>
          <a:bodyPr/>
          <a:lstStyle/>
          <a:p>
            <a:pPr>
              <a:defRPr/>
            </a:pPr>
            <a:r>
              <a:rPr lang="en-US"/>
              <a:t>Design&amp;SwArch</a:t>
            </a:r>
          </a:p>
        </p:txBody>
      </p:sp>
      <p:sp>
        <p:nvSpPr>
          <p:cNvPr id="7" name="Slide Number Placeholder 6"/>
          <p:cNvSpPr>
            <a:spLocks noGrp="1"/>
          </p:cNvSpPr>
          <p:nvPr>
            <p:ph type="sldNum" sz="quarter" idx="12"/>
          </p:nvPr>
        </p:nvSpPr>
        <p:spPr/>
        <p:txBody>
          <a:bodyPr/>
          <a:lstStyle/>
          <a:p>
            <a:pPr>
              <a:defRPr/>
            </a:pPr>
            <a:r>
              <a:rPr lang="it-IT"/>
              <a:t>- </a:t>
            </a:r>
            <a:fld id="{895494A3-4942-E847-9882-292A17426E8F}" type="slidenum">
              <a:rPr lang="en-US" smtClean="0"/>
              <a:pPr>
                <a:defRPr/>
              </a:pPr>
              <a:t>‹#›</a:t>
            </a:fld>
            <a:r>
              <a:rPr lang="it-IT"/>
              <a:t> -</a:t>
            </a:r>
            <a:endParaRPr lang="en-US"/>
          </a:p>
        </p:txBody>
      </p:sp>
    </p:spTree>
    <p:extLst>
      <p:ext uri="{BB962C8B-B14F-4D97-AF65-F5344CB8AC3E}">
        <p14:creationId xmlns:p14="http://schemas.microsoft.com/office/powerpoint/2010/main" val="4071065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D72CE5C-522D-B54A-9266-34AEA53830DB}" type="datetime1">
              <a:rPr lang="it-IT" smtClean="0"/>
              <a:t>25/09/24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Design&amp;SwArch</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it-IT"/>
              <a:t>- </a:t>
            </a:r>
            <a:fld id="{505E1EDF-8FC7-024D-8297-C6B179318C1A}" type="slidenum">
              <a:rPr lang="en-US" smtClean="0"/>
              <a:pPr>
                <a:defRPr/>
              </a:pPr>
              <a:t>‹#›</a:t>
            </a:fld>
            <a:r>
              <a:rPr lang="it-IT"/>
              <a:t> -</a:t>
            </a:r>
            <a:endParaRPr lang="en-US"/>
          </a:p>
        </p:txBody>
      </p:sp>
    </p:spTree>
    <p:extLst>
      <p:ext uri="{BB962C8B-B14F-4D97-AF65-F5344CB8AC3E}">
        <p14:creationId xmlns:p14="http://schemas.microsoft.com/office/powerpoint/2010/main" val="423378342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96E48-E344-7F68-0CC8-96005603BE9D}"/>
              </a:ext>
            </a:extLst>
          </p:cNvPr>
          <p:cNvSpPr>
            <a:spLocks noGrp="1"/>
          </p:cNvSpPr>
          <p:nvPr>
            <p:ph type="ctrTitle"/>
          </p:nvPr>
        </p:nvSpPr>
        <p:spPr>
          <a:xfrm>
            <a:off x="0" y="329784"/>
            <a:ext cx="9144000" cy="3180179"/>
          </a:xfrm>
        </p:spPr>
        <p:txBody>
          <a:bodyPr>
            <a:normAutofit fontScale="90000"/>
          </a:bodyPr>
          <a:lstStyle/>
          <a:p>
            <a:br>
              <a:rPr lang="en-GB" b="1" dirty="0"/>
            </a:br>
            <a:br>
              <a:rPr lang="en-GB" b="1" dirty="0"/>
            </a:br>
            <a:r>
              <a:rPr lang="en-GB" b="1" dirty="0"/>
              <a:t>Major causes of Maintenance Problems: Most common Bugs</a:t>
            </a:r>
            <a:br>
              <a:rPr lang="en-GB" b="1" dirty="0"/>
            </a:br>
            <a:endParaRPr lang="en-IT" b="1" dirty="0"/>
          </a:p>
        </p:txBody>
      </p:sp>
      <p:sp>
        <p:nvSpPr>
          <p:cNvPr id="3" name="Subtitle 2">
            <a:extLst>
              <a:ext uri="{FF2B5EF4-FFF2-40B4-BE49-F238E27FC236}">
                <a16:creationId xmlns:a16="http://schemas.microsoft.com/office/drawing/2014/main" id="{9643C4E2-7BD4-05CD-04C5-D73146AEA8F6}"/>
              </a:ext>
            </a:extLst>
          </p:cNvPr>
          <p:cNvSpPr>
            <a:spLocks noGrp="1"/>
          </p:cNvSpPr>
          <p:nvPr>
            <p:ph type="subTitle" idx="1"/>
          </p:nvPr>
        </p:nvSpPr>
        <p:spPr>
          <a:xfrm>
            <a:off x="1143000" y="3043002"/>
            <a:ext cx="6858000" cy="1294841"/>
          </a:xfrm>
        </p:spPr>
        <p:txBody>
          <a:bodyPr>
            <a:normAutofit/>
          </a:bodyPr>
          <a:lstStyle/>
          <a:p>
            <a:r>
              <a:rPr lang="en-IT" sz="3200" b="1" dirty="0"/>
              <a:t>Damian A. Tamburri, Ph.D.</a:t>
            </a:r>
          </a:p>
        </p:txBody>
      </p:sp>
    </p:spTree>
    <p:extLst>
      <p:ext uri="{BB962C8B-B14F-4D97-AF65-F5344CB8AC3E}">
        <p14:creationId xmlns:p14="http://schemas.microsoft.com/office/powerpoint/2010/main" val="20178212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440743-092D-EA8B-CC76-B91B6D651515}"/>
              </a:ext>
            </a:extLst>
          </p:cNvPr>
          <p:cNvSpPr txBox="1"/>
          <p:nvPr/>
        </p:nvSpPr>
        <p:spPr>
          <a:xfrm>
            <a:off x="1731981" y="247425"/>
            <a:ext cx="5604734" cy="769441"/>
          </a:xfrm>
          <a:prstGeom prst="rect">
            <a:avLst/>
          </a:prstGeom>
          <a:noFill/>
        </p:spPr>
        <p:txBody>
          <a:bodyPr wrap="square" rtlCol="0">
            <a:spAutoFit/>
          </a:bodyPr>
          <a:lstStyle/>
          <a:p>
            <a:r>
              <a:rPr lang="it-IT" sz="4400" b="1" dirty="0" err="1"/>
              <a:t>Type</a:t>
            </a:r>
            <a:r>
              <a:rPr lang="it-IT" sz="4400" b="1" dirty="0"/>
              <a:t> 2: Heisenberg</a:t>
            </a:r>
            <a:endParaRPr lang="en-IT" sz="4400" b="1" dirty="0"/>
          </a:p>
        </p:txBody>
      </p:sp>
      <p:pic>
        <p:nvPicPr>
          <p:cNvPr id="5" name="Picture 4" descr="A screenshot of a computer code&#10;&#10;Description automatically generated">
            <a:extLst>
              <a:ext uri="{FF2B5EF4-FFF2-40B4-BE49-F238E27FC236}">
                <a16:creationId xmlns:a16="http://schemas.microsoft.com/office/drawing/2014/main" id="{10A6E3EF-28C5-C4FA-4435-97BDE0455958}"/>
              </a:ext>
            </a:extLst>
          </p:cNvPr>
          <p:cNvPicPr>
            <a:picLocks noChangeAspect="1"/>
          </p:cNvPicPr>
          <p:nvPr/>
        </p:nvPicPr>
        <p:blipFill>
          <a:blip r:embed="rId2"/>
          <a:stretch>
            <a:fillRect/>
          </a:stretch>
        </p:blipFill>
        <p:spPr>
          <a:xfrm>
            <a:off x="685800" y="2579315"/>
            <a:ext cx="7772400" cy="3675320"/>
          </a:xfrm>
          <a:prstGeom prst="rect">
            <a:avLst/>
          </a:prstGeom>
        </p:spPr>
      </p:pic>
      <p:pic>
        <p:nvPicPr>
          <p:cNvPr id="2050" name="Picture 2" descr="Heisenberg Uncertainty Principle ( Read ) | Chemistry | CK-12 Foundation">
            <a:extLst>
              <a:ext uri="{FF2B5EF4-FFF2-40B4-BE49-F238E27FC236}">
                <a16:creationId xmlns:a16="http://schemas.microsoft.com/office/drawing/2014/main" id="{6EF7DE4A-027D-DCEC-10CB-2C9B87741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9148" y="0"/>
            <a:ext cx="3395133" cy="303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06114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ext on a white background&#10;&#10;Description automatically generated">
            <a:extLst>
              <a:ext uri="{FF2B5EF4-FFF2-40B4-BE49-F238E27FC236}">
                <a16:creationId xmlns:a16="http://schemas.microsoft.com/office/drawing/2014/main" id="{966BAC30-EB39-B93D-5C50-6FC7BCD4F5A6}"/>
              </a:ext>
            </a:extLst>
          </p:cNvPr>
          <p:cNvPicPr>
            <a:picLocks noChangeAspect="1"/>
          </p:cNvPicPr>
          <p:nvPr/>
        </p:nvPicPr>
        <p:blipFill>
          <a:blip r:embed="rId2"/>
          <a:stretch>
            <a:fillRect/>
          </a:stretch>
        </p:blipFill>
        <p:spPr>
          <a:xfrm>
            <a:off x="872067" y="1532923"/>
            <a:ext cx="7772400" cy="3268951"/>
          </a:xfrm>
          <a:prstGeom prst="rect">
            <a:avLst/>
          </a:prstGeom>
        </p:spPr>
      </p:pic>
      <p:sp>
        <p:nvSpPr>
          <p:cNvPr id="4" name="TextBox 3">
            <a:extLst>
              <a:ext uri="{FF2B5EF4-FFF2-40B4-BE49-F238E27FC236}">
                <a16:creationId xmlns:a16="http://schemas.microsoft.com/office/drawing/2014/main" id="{AEB4FCFD-610A-9958-8953-DB12A856D5E8}"/>
              </a:ext>
            </a:extLst>
          </p:cNvPr>
          <p:cNvSpPr txBox="1"/>
          <p:nvPr/>
        </p:nvSpPr>
        <p:spPr>
          <a:xfrm>
            <a:off x="1731981" y="247425"/>
            <a:ext cx="5604734" cy="769441"/>
          </a:xfrm>
          <a:prstGeom prst="rect">
            <a:avLst/>
          </a:prstGeom>
          <a:noFill/>
        </p:spPr>
        <p:txBody>
          <a:bodyPr wrap="square" rtlCol="0">
            <a:spAutoFit/>
          </a:bodyPr>
          <a:lstStyle/>
          <a:p>
            <a:r>
              <a:rPr lang="it-IT" sz="4400" b="1" dirty="0" err="1"/>
              <a:t>Type</a:t>
            </a:r>
            <a:r>
              <a:rPr lang="it-IT" sz="4400" b="1" dirty="0"/>
              <a:t> 3: </a:t>
            </a:r>
            <a:r>
              <a:rPr lang="it-IT" sz="4400" b="1" dirty="0" err="1"/>
              <a:t>Schrodinger</a:t>
            </a:r>
            <a:endParaRPr lang="en-IT" sz="4400" b="1" dirty="0"/>
          </a:p>
        </p:txBody>
      </p:sp>
      <p:pic>
        <p:nvPicPr>
          <p:cNvPr id="3074" name="Picture 2" descr="Loona and its parallel universes, taking into account Schrödinger's cat  theory. (an explanation) : r/LOONA">
            <a:extLst>
              <a:ext uri="{FF2B5EF4-FFF2-40B4-BE49-F238E27FC236}">
                <a16:creationId xmlns:a16="http://schemas.microsoft.com/office/drawing/2014/main" id="{9FE7BB52-A955-354A-CF97-B7C83DF9F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339" y="4022225"/>
            <a:ext cx="2642128" cy="283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45535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0E13A8-3071-424D-5170-083A79D0B45C}"/>
              </a:ext>
            </a:extLst>
          </p:cNvPr>
          <p:cNvSpPr txBox="1"/>
          <p:nvPr/>
        </p:nvSpPr>
        <p:spPr>
          <a:xfrm>
            <a:off x="1731981" y="247425"/>
            <a:ext cx="5604734" cy="769441"/>
          </a:xfrm>
          <a:prstGeom prst="rect">
            <a:avLst/>
          </a:prstGeom>
          <a:noFill/>
        </p:spPr>
        <p:txBody>
          <a:bodyPr wrap="square" rtlCol="0">
            <a:spAutoFit/>
          </a:bodyPr>
          <a:lstStyle/>
          <a:p>
            <a:r>
              <a:rPr lang="it-IT" sz="4400" b="1" dirty="0" err="1"/>
              <a:t>Type</a:t>
            </a:r>
            <a:r>
              <a:rPr lang="it-IT" sz="4400" b="1" dirty="0"/>
              <a:t> 4: Mandelbrot</a:t>
            </a:r>
            <a:endParaRPr lang="en-IT" sz="4400" b="1" dirty="0"/>
          </a:p>
        </p:txBody>
      </p:sp>
      <p:pic>
        <p:nvPicPr>
          <p:cNvPr id="4" name="Picture 3" descr="A screenshot of a computer&#10;&#10;Description automatically generated">
            <a:extLst>
              <a:ext uri="{FF2B5EF4-FFF2-40B4-BE49-F238E27FC236}">
                <a16:creationId xmlns:a16="http://schemas.microsoft.com/office/drawing/2014/main" id="{627315BB-A92E-80EC-2374-526B9EBE9CBD}"/>
              </a:ext>
            </a:extLst>
          </p:cNvPr>
          <p:cNvPicPr>
            <a:picLocks noChangeAspect="1"/>
          </p:cNvPicPr>
          <p:nvPr/>
        </p:nvPicPr>
        <p:blipFill>
          <a:blip r:embed="rId2"/>
          <a:stretch>
            <a:fillRect/>
          </a:stretch>
        </p:blipFill>
        <p:spPr>
          <a:xfrm>
            <a:off x="1" y="1943562"/>
            <a:ext cx="9074912" cy="3609340"/>
          </a:xfrm>
          <a:prstGeom prst="rect">
            <a:avLst/>
          </a:prstGeom>
        </p:spPr>
      </p:pic>
      <p:sp>
        <p:nvSpPr>
          <p:cNvPr id="5" name="Rectangle 4">
            <a:extLst>
              <a:ext uri="{FF2B5EF4-FFF2-40B4-BE49-F238E27FC236}">
                <a16:creationId xmlns:a16="http://schemas.microsoft.com/office/drawing/2014/main" id="{5581DD79-14D1-54DB-06BB-E107E051A0C3}"/>
              </a:ext>
            </a:extLst>
          </p:cNvPr>
          <p:cNvSpPr/>
          <p:nvPr/>
        </p:nvSpPr>
        <p:spPr>
          <a:xfrm>
            <a:off x="0" y="2177935"/>
            <a:ext cx="1330036" cy="8312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ectangle 5">
            <a:extLst>
              <a:ext uri="{FF2B5EF4-FFF2-40B4-BE49-F238E27FC236}">
                <a16:creationId xmlns:a16="http://schemas.microsoft.com/office/drawing/2014/main" id="{7E58DC0A-623A-8858-9539-C1A1A7DA54E9}"/>
              </a:ext>
            </a:extLst>
          </p:cNvPr>
          <p:cNvSpPr/>
          <p:nvPr/>
        </p:nvSpPr>
        <p:spPr>
          <a:xfrm>
            <a:off x="7744877" y="1993439"/>
            <a:ext cx="1330036" cy="8312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Rectangle 6">
            <a:extLst>
              <a:ext uri="{FF2B5EF4-FFF2-40B4-BE49-F238E27FC236}">
                <a16:creationId xmlns:a16="http://schemas.microsoft.com/office/drawing/2014/main" id="{E7F50B1C-BFEE-56EE-FE97-0B68A3B5CE99}"/>
              </a:ext>
            </a:extLst>
          </p:cNvPr>
          <p:cNvSpPr/>
          <p:nvPr/>
        </p:nvSpPr>
        <p:spPr>
          <a:xfrm>
            <a:off x="3821270" y="4686763"/>
            <a:ext cx="1330036" cy="8312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ectangle 7">
            <a:extLst>
              <a:ext uri="{FF2B5EF4-FFF2-40B4-BE49-F238E27FC236}">
                <a16:creationId xmlns:a16="http://schemas.microsoft.com/office/drawing/2014/main" id="{C09EE74C-C9BC-48C0-C743-DE4A46875A7D}"/>
              </a:ext>
            </a:extLst>
          </p:cNvPr>
          <p:cNvSpPr/>
          <p:nvPr/>
        </p:nvSpPr>
        <p:spPr>
          <a:xfrm>
            <a:off x="14041" y="4686763"/>
            <a:ext cx="1330036" cy="8312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0B539EC4-C354-A782-2F1B-603295746B40}"/>
              </a:ext>
            </a:extLst>
          </p:cNvPr>
          <p:cNvSpPr/>
          <p:nvPr/>
        </p:nvSpPr>
        <p:spPr>
          <a:xfrm>
            <a:off x="7695001" y="4653512"/>
            <a:ext cx="1330036" cy="8312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4098" name="Picture 2" descr="math - Mandelbrot Set - Color Spectrum ...">
            <a:extLst>
              <a:ext uri="{FF2B5EF4-FFF2-40B4-BE49-F238E27FC236}">
                <a16:creationId xmlns:a16="http://schemas.microsoft.com/office/drawing/2014/main" id="{66604AE5-EAD5-91CE-F804-9298782A1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696" y="-21590"/>
            <a:ext cx="2510444" cy="18804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D13F020-9D09-5AAA-E894-1E2ECFEA2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83745"/>
            <a:ext cx="2837717" cy="212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83543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A366425-D4FE-961E-33E9-3F2106D972D4}"/>
              </a:ext>
            </a:extLst>
          </p:cNvPr>
          <p:cNvPicPr>
            <a:picLocks noChangeAspect="1"/>
          </p:cNvPicPr>
          <p:nvPr/>
        </p:nvPicPr>
        <p:blipFill>
          <a:blip r:embed="rId3"/>
          <a:stretch>
            <a:fillRect/>
          </a:stretch>
        </p:blipFill>
        <p:spPr>
          <a:xfrm>
            <a:off x="978766" y="1578610"/>
            <a:ext cx="7186468" cy="4798782"/>
          </a:xfrm>
          <a:prstGeom prst="rect">
            <a:avLst/>
          </a:prstGeom>
        </p:spPr>
      </p:pic>
      <p:sp>
        <p:nvSpPr>
          <p:cNvPr id="4" name="TextBox 3">
            <a:extLst>
              <a:ext uri="{FF2B5EF4-FFF2-40B4-BE49-F238E27FC236}">
                <a16:creationId xmlns:a16="http://schemas.microsoft.com/office/drawing/2014/main" id="{AE82308A-C3F0-3F53-3FDE-A2519FB5D62C}"/>
              </a:ext>
            </a:extLst>
          </p:cNvPr>
          <p:cNvSpPr txBox="1"/>
          <p:nvPr/>
        </p:nvSpPr>
        <p:spPr>
          <a:xfrm>
            <a:off x="1233218" y="280676"/>
            <a:ext cx="5604734" cy="769441"/>
          </a:xfrm>
          <a:prstGeom prst="rect">
            <a:avLst/>
          </a:prstGeom>
          <a:noFill/>
        </p:spPr>
        <p:txBody>
          <a:bodyPr wrap="square" rtlCol="0">
            <a:spAutoFit/>
          </a:bodyPr>
          <a:lstStyle/>
          <a:p>
            <a:r>
              <a:rPr lang="it-IT" sz="4400" b="1" dirty="0" err="1"/>
              <a:t>Type</a:t>
            </a:r>
            <a:r>
              <a:rPr lang="it-IT" sz="4400" b="1" dirty="0"/>
              <a:t> 5: Hindenburg</a:t>
            </a:r>
            <a:endParaRPr lang="en-IT" sz="4400" b="1" dirty="0"/>
          </a:p>
        </p:txBody>
      </p:sp>
      <p:pic>
        <p:nvPicPr>
          <p:cNvPr id="5122" name="Picture 2" descr="Hindenburg disaster - Wikipedia">
            <a:extLst>
              <a:ext uri="{FF2B5EF4-FFF2-40B4-BE49-F238E27FC236}">
                <a16:creationId xmlns:a16="http://schemas.microsoft.com/office/drawing/2014/main" id="{E2943FF1-B6BE-DA98-19AA-D82667445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0292" y="-33250"/>
            <a:ext cx="3110333" cy="2485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29748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34377" y="672621"/>
            <a:ext cx="9009623" cy="5647700"/>
          </a:xfrm>
          <a:prstGeom prst="rect">
            <a:avLst/>
          </a:prstGeom>
          <a:noFill/>
        </p:spPr>
        <p:txBody>
          <a:bodyPr wrap="square" rtlCol="0">
            <a:spAutoFit/>
          </a:bodyPr>
          <a:lstStyle/>
          <a:p>
            <a:pPr marL="278681" indent="-278681">
              <a:lnSpc>
                <a:spcPct val="150000"/>
              </a:lnSpc>
            </a:pPr>
            <a:endParaRPr lang="en-US" b="1" dirty="0">
              <a:solidFill>
                <a:srgbClr val="FF0000"/>
              </a:solidFill>
            </a:endParaRPr>
          </a:p>
          <a:p>
            <a:pPr marL="278681" indent="-278681">
              <a:lnSpc>
                <a:spcPct val="150000"/>
              </a:lnSpc>
            </a:pPr>
            <a:r>
              <a:rPr lang="en-US" b="1" dirty="0">
                <a:solidFill>
                  <a:srgbClr val="FF0000"/>
                </a:solidFill>
              </a:rPr>
              <a:t>Miscommunication</a:t>
            </a:r>
          </a:p>
          <a:p>
            <a:pPr marL="278681" indent="-278681">
              <a:lnSpc>
                <a:spcPct val="150000"/>
              </a:lnSpc>
            </a:pPr>
            <a:r>
              <a:rPr lang="en-US" dirty="0">
                <a:solidFill>
                  <a:srgbClr val="000000"/>
                </a:solidFill>
              </a:rPr>
              <a:t>The success of any software application depends on communication between stakeholders, development and testing teams. Unclear requirements and misinterpretation of requirements are two major factors causing defects in software.</a:t>
            </a:r>
          </a:p>
          <a:p>
            <a:pPr marL="278681" indent="-278681">
              <a:lnSpc>
                <a:spcPct val="150000"/>
              </a:lnSpc>
            </a:pPr>
            <a:r>
              <a:rPr lang="en-US" b="1" dirty="0">
                <a:solidFill>
                  <a:srgbClr val="FF0000"/>
                </a:solidFill>
              </a:rPr>
              <a:t>Software Complexity</a:t>
            </a:r>
          </a:p>
          <a:p>
            <a:pPr marL="278681" indent="-278681">
              <a:lnSpc>
                <a:spcPct val="150000"/>
              </a:lnSpc>
            </a:pPr>
            <a:r>
              <a:rPr lang="en-US" dirty="0">
                <a:solidFill>
                  <a:srgbClr val="000000"/>
                </a:solidFill>
              </a:rPr>
              <a:t>The complexity of current software applications can be difficult for anyone without experience in modern-day software development (Windows-type interfaces, Client-Server, and Distributed Applications, Data Communications, enormous relational databases, …)</a:t>
            </a:r>
          </a:p>
          <a:p>
            <a:pPr marL="278681" indent="-278681">
              <a:lnSpc>
                <a:spcPct val="150000"/>
              </a:lnSpc>
            </a:pPr>
            <a:r>
              <a:rPr lang="en-US" b="1" dirty="0">
                <a:solidFill>
                  <a:srgbClr val="FF0000"/>
                </a:solidFill>
              </a:rPr>
              <a:t>Programming Errors</a:t>
            </a:r>
          </a:p>
          <a:p>
            <a:pPr marL="278681" indent="-278681">
              <a:lnSpc>
                <a:spcPct val="150000"/>
              </a:lnSpc>
            </a:pPr>
            <a:r>
              <a:rPr lang="en-US" dirty="0">
                <a:solidFill>
                  <a:srgbClr val="000000"/>
                </a:solidFill>
              </a:rPr>
              <a:t>Programmers can make programming mistakes (experience, domain knowledge, focus …). Lack of simple coding practices, unit testing, debugging are some of the common reasons why these issues get introduced at the development stage.</a:t>
            </a:r>
          </a:p>
          <a:p>
            <a:endParaRPr lang="en-US" sz="900" dirty="0"/>
          </a:p>
        </p:txBody>
      </p:sp>
      <p:sp>
        <p:nvSpPr>
          <p:cNvPr id="2" name="TextBox 1">
            <a:extLst>
              <a:ext uri="{FF2B5EF4-FFF2-40B4-BE49-F238E27FC236}">
                <a16:creationId xmlns:a16="http://schemas.microsoft.com/office/drawing/2014/main" id="{FB706BEA-E572-A68B-D633-DDBADF903223}"/>
              </a:ext>
            </a:extLst>
          </p:cNvPr>
          <p:cNvSpPr txBox="1"/>
          <p:nvPr/>
        </p:nvSpPr>
        <p:spPr>
          <a:xfrm>
            <a:off x="2883049" y="-96820"/>
            <a:ext cx="5604734" cy="769441"/>
          </a:xfrm>
          <a:prstGeom prst="rect">
            <a:avLst/>
          </a:prstGeom>
          <a:noFill/>
        </p:spPr>
        <p:txBody>
          <a:bodyPr wrap="square" rtlCol="0">
            <a:spAutoFit/>
          </a:bodyPr>
          <a:lstStyle/>
          <a:p>
            <a:r>
              <a:rPr lang="en-IT" sz="4400" b="1" dirty="0"/>
              <a:t>Technical Reasons</a:t>
            </a:r>
          </a:p>
        </p:txBody>
      </p:sp>
    </p:spTree>
    <p:extLst>
      <p:ext uri="{BB962C8B-B14F-4D97-AF65-F5344CB8AC3E}">
        <p14:creationId xmlns:p14="http://schemas.microsoft.com/office/powerpoint/2010/main" val="17559627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7408" y="1148292"/>
            <a:ext cx="8669351" cy="4647426"/>
          </a:xfrm>
          <a:prstGeom prst="rect">
            <a:avLst/>
          </a:prstGeom>
          <a:noFill/>
        </p:spPr>
        <p:txBody>
          <a:bodyPr wrap="square" rtlCol="0">
            <a:spAutoFit/>
          </a:bodyPr>
          <a:lstStyle/>
          <a:p>
            <a:pPr algn="ctr">
              <a:lnSpc>
                <a:spcPct val="150000"/>
              </a:lnSpc>
            </a:pPr>
            <a:endParaRPr lang="en-US" b="1" dirty="0">
              <a:solidFill>
                <a:srgbClr val="000000"/>
              </a:solidFill>
            </a:endParaRPr>
          </a:p>
          <a:p>
            <a:pPr marL="278681" indent="-278681">
              <a:lnSpc>
                <a:spcPct val="150000"/>
              </a:lnSpc>
            </a:pPr>
            <a:r>
              <a:rPr lang="en-US" b="1" dirty="0">
                <a:solidFill>
                  <a:srgbClr val="FF0000"/>
                </a:solidFill>
              </a:rPr>
              <a:t>Changing Requirements</a:t>
            </a:r>
            <a:endParaRPr lang="en-US" b="1" dirty="0">
              <a:solidFill>
                <a:srgbClr val="006633"/>
              </a:solidFill>
            </a:endParaRPr>
          </a:p>
          <a:p>
            <a:pPr marL="278681" indent="-278681">
              <a:lnSpc>
                <a:spcPct val="150000"/>
              </a:lnSpc>
            </a:pPr>
            <a:r>
              <a:rPr lang="en-US" dirty="0">
                <a:solidFill>
                  <a:srgbClr val="000000"/>
                </a:solidFill>
              </a:rPr>
              <a:t>The customer may not understand the effects of changes or may understand and request them anyway.</a:t>
            </a:r>
          </a:p>
          <a:p>
            <a:pPr marL="278681" indent="-278681">
              <a:lnSpc>
                <a:spcPct val="150000"/>
              </a:lnSpc>
            </a:pPr>
            <a:r>
              <a:rPr lang="en-US" b="1" dirty="0">
                <a:solidFill>
                  <a:srgbClr val="FF0000"/>
                </a:solidFill>
              </a:rPr>
              <a:t>Overconfidence</a:t>
            </a:r>
            <a:endParaRPr lang="en-US" b="1" dirty="0">
              <a:solidFill>
                <a:srgbClr val="006633"/>
              </a:solidFill>
            </a:endParaRPr>
          </a:p>
          <a:p>
            <a:pPr marL="278681" indent="-278681">
              <a:lnSpc>
                <a:spcPct val="150000"/>
              </a:lnSpc>
            </a:pPr>
            <a:r>
              <a:rPr lang="en-US" dirty="0">
                <a:solidFill>
                  <a:srgbClr val="000000"/>
                </a:solidFill>
              </a:rPr>
              <a:t>Saying “No problem ! It’s a piece of cake.” instead of “That adds a lot of complexity and we could end up making a lot of mistakes if we are not given the adequate time.”</a:t>
            </a:r>
          </a:p>
          <a:p>
            <a:pPr marL="278681" indent="-278681">
              <a:lnSpc>
                <a:spcPct val="150000"/>
              </a:lnSpc>
            </a:pPr>
            <a:r>
              <a:rPr lang="en-US" b="1" dirty="0">
                <a:solidFill>
                  <a:srgbClr val="FF0000"/>
                </a:solidFill>
              </a:rPr>
              <a:t>Lack of Testing Skills</a:t>
            </a:r>
            <a:endParaRPr lang="en-US" b="1" dirty="0">
              <a:solidFill>
                <a:srgbClr val="006633"/>
              </a:solidFill>
            </a:endParaRPr>
          </a:p>
          <a:p>
            <a:pPr marL="278681" indent="-278681">
              <a:lnSpc>
                <a:spcPct val="150000"/>
              </a:lnSpc>
            </a:pPr>
            <a:r>
              <a:rPr lang="en-US" dirty="0">
                <a:solidFill>
                  <a:srgbClr val="000000"/>
                </a:solidFill>
              </a:rPr>
              <a:t>Domain knowledge and the tester’s ability to find defects can produce high-quality software. If neglected, they can result in defective software.</a:t>
            </a:r>
            <a:endParaRPr lang="en-US" b="1" dirty="0">
              <a:solidFill>
                <a:srgbClr val="000000"/>
              </a:solidFill>
            </a:endParaRPr>
          </a:p>
          <a:p>
            <a:endParaRPr lang="en-US" b="1" dirty="0">
              <a:solidFill>
                <a:srgbClr val="000000"/>
              </a:solidFill>
            </a:endParaRPr>
          </a:p>
          <a:p>
            <a:endParaRPr lang="en-US" sz="900" dirty="0"/>
          </a:p>
        </p:txBody>
      </p:sp>
      <p:sp>
        <p:nvSpPr>
          <p:cNvPr id="2" name="TextBox 1">
            <a:extLst>
              <a:ext uri="{FF2B5EF4-FFF2-40B4-BE49-F238E27FC236}">
                <a16:creationId xmlns:a16="http://schemas.microsoft.com/office/drawing/2014/main" id="{BDE80606-496B-4AB6-F64B-18C9A3248DC7}"/>
              </a:ext>
            </a:extLst>
          </p:cNvPr>
          <p:cNvSpPr txBox="1"/>
          <p:nvPr/>
        </p:nvSpPr>
        <p:spPr>
          <a:xfrm>
            <a:off x="2883049" y="-96820"/>
            <a:ext cx="5604734" cy="769441"/>
          </a:xfrm>
          <a:prstGeom prst="rect">
            <a:avLst/>
          </a:prstGeom>
          <a:noFill/>
        </p:spPr>
        <p:txBody>
          <a:bodyPr wrap="square" rtlCol="0">
            <a:spAutoFit/>
          </a:bodyPr>
          <a:lstStyle/>
          <a:p>
            <a:r>
              <a:rPr lang="en-IT" sz="4400" b="1" dirty="0"/>
              <a:t>Technical Reasons</a:t>
            </a:r>
          </a:p>
        </p:txBody>
      </p:sp>
    </p:spTree>
    <p:extLst>
      <p:ext uri="{BB962C8B-B14F-4D97-AF65-F5344CB8AC3E}">
        <p14:creationId xmlns:p14="http://schemas.microsoft.com/office/powerpoint/2010/main" val="1420157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7408" y="1148292"/>
            <a:ext cx="8669351" cy="5062924"/>
          </a:xfrm>
          <a:prstGeom prst="rect">
            <a:avLst/>
          </a:prstGeom>
          <a:noFill/>
        </p:spPr>
        <p:txBody>
          <a:bodyPr wrap="square" rtlCol="0">
            <a:spAutoFit/>
          </a:bodyPr>
          <a:lstStyle/>
          <a:p>
            <a:pPr algn="ctr">
              <a:lnSpc>
                <a:spcPct val="150000"/>
              </a:lnSpc>
            </a:pPr>
            <a:endParaRPr lang="en-US" b="1" dirty="0">
              <a:solidFill>
                <a:srgbClr val="000000"/>
              </a:solidFill>
            </a:endParaRPr>
          </a:p>
          <a:p>
            <a:pPr marL="278681" indent="-278681">
              <a:lnSpc>
                <a:spcPct val="150000"/>
              </a:lnSpc>
            </a:pPr>
            <a:r>
              <a:rPr lang="en-US" b="1" dirty="0">
                <a:solidFill>
                  <a:srgbClr val="FF0000"/>
                </a:solidFill>
              </a:rPr>
              <a:t>Crash</a:t>
            </a:r>
            <a:endParaRPr lang="en-US" b="1" dirty="0">
              <a:solidFill>
                <a:srgbClr val="006633"/>
              </a:solidFill>
            </a:endParaRPr>
          </a:p>
          <a:p>
            <a:pPr marL="278681" indent="-278681">
              <a:lnSpc>
                <a:spcPct val="150000"/>
              </a:lnSpc>
            </a:pPr>
            <a:r>
              <a:rPr lang="en-US" dirty="0">
                <a:solidFill>
                  <a:srgbClr val="000000"/>
                </a:solidFill>
              </a:rPr>
              <a:t> A situation when the software solution, operating system or program stops working properly and forces itself to shut down. It can cause a lot of damage because it often results in data loss.</a:t>
            </a:r>
          </a:p>
          <a:p>
            <a:pPr marL="278681" indent="-278681">
              <a:lnSpc>
                <a:spcPct val="150000"/>
              </a:lnSpc>
            </a:pPr>
            <a:endParaRPr lang="en-US" dirty="0">
              <a:solidFill>
                <a:srgbClr val="000000"/>
              </a:solidFill>
            </a:endParaRPr>
          </a:p>
          <a:p>
            <a:pPr marL="278681" indent="-278681">
              <a:lnSpc>
                <a:spcPct val="150000"/>
              </a:lnSpc>
            </a:pPr>
            <a:r>
              <a:rPr lang="en-US" b="1" dirty="0">
                <a:solidFill>
                  <a:srgbClr val="FF0000"/>
                </a:solidFill>
              </a:rPr>
              <a:t>Functional Error</a:t>
            </a:r>
            <a:endParaRPr lang="en-US" b="1" dirty="0">
              <a:solidFill>
                <a:srgbClr val="006633"/>
              </a:solidFill>
            </a:endParaRPr>
          </a:p>
          <a:p>
            <a:pPr marL="278681" indent="-278681">
              <a:lnSpc>
                <a:spcPct val="150000"/>
              </a:lnSpc>
            </a:pPr>
            <a:r>
              <a:rPr lang="en-US" dirty="0">
                <a:solidFill>
                  <a:srgbClr val="000000"/>
                </a:solidFill>
              </a:rPr>
              <a:t>One of the most basic qualities of software is the fact that everything works as it was intended to do and the software solution is fully functional. But if there is something wrong and the behavior of the software varies from the expected, we call it a functional error</a:t>
            </a:r>
          </a:p>
          <a:p>
            <a:endParaRPr lang="en-US" b="1" dirty="0">
              <a:solidFill>
                <a:srgbClr val="000000"/>
              </a:solidFill>
            </a:endParaRPr>
          </a:p>
          <a:p>
            <a:endParaRPr lang="en-US" sz="900" dirty="0"/>
          </a:p>
        </p:txBody>
      </p:sp>
      <p:sp>
        <p:nvSpPr>
          <p:cNvPr id="2" name="TextBox 1">
            <a:extLst>
              <a:ext uri="{FF2B5EF4-FFF2-40B4-BE49-F238E27FC236}">
                <a16:creationId xmlns:a16="http://schemas.microsoft.com/office/drawing/2014/main" id="{13401FF9-0BF4-B806-EF8D-C3235492EE60}"/>
              </a:ext>
            </a:extLst>
          </p:cNvPr>
          <p:cNvSpPr txBox="1"/>
          <p:nvPr/>
        </p:nvSpPr>
        <p:spPr>
          <a:xfrm>
            <a:off x="2883049" y="-96820"/>
            <a:ext cx="5604734" cy="769441"/>
          </a:xfrm>
          <a:prstGeom prst="rect">
            <a:avLst/>
          </a:prstGeom>
          <a:noFill/>
        </p:spPr>
        <p:txBody>
          <a:bodyPr wrap="square" rtlCol="0">
            <a:spAutoFit/>
          </a:bodyPr>
          <a:lstStyle/>
          <a:p>
            <a:r>
              <a:rPr lang="en-IT" sz="4400" b="1" dirty="0"/>
              <a:t>Technical Reasons</a:t>
            </a:r>
          </a:p>
        </p:txBody>
      </p:sp>
    </p:spTree>
    <p:extLst>
      <p:ext uri="{BB962C8B-B14F-4D97-AF65-F5344CB8AC3E}">
        <p14:creationId xmlns:p14="http://schemas.microsoft.com/office/powerpoint/2010/main" val="336684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7408" y="1148292"/>
            <a:ext cx="8763969" cy="5478423"/>
          </a:xfrm>
          <a:prstGeom prst="rect">
            <a:avLst/>
          </a:prstGeom>
          <a:noFill/>
        </p:spPr>
        <p:txBody>
          <a:bodyPr wrap="square" rtlCol="0">
            <a:spAutoFit/>
          </a:bodyPr>
          <a:lstStyle/>
          <a:p>
            <a:pPr algn="ctr">
              <a:lnSpc>
                <a:spcPct val="150000"/>
              </a:lnSpc>
            </a:pPr>
            <a:endParaRPr lang="en-US" b="1" dirty="0">
              <a:solidFill>
                <a:srgbClr val="000000"/>
              </a:solidFill>
            </a:endParaRPr>
          </a:p>
          <a:p>
            <a:pPr marL="278681" indent="-278681">
              <a:lnSpc>
                <a:spcPct val="150000"/>
              </a:lnSpc>
            </a:pPr>
            <a:r>
              <a:rPr lang="en-US" b="1" dirty="0">
                <a:solidFill>
                  <a:srgbClr val="FF0000"/>
                </a:solidFill>
              </a:rPr>
              <a:t>Missing Command</a:t>
            </a:r>
            <a:endParaRPr lang="en-US" b="1" dirty="0">
              <a:solidFill>
                <a:srgbClr val="006633"/>
              </a:solidFill>
            </a:endParaRPr>
          </a:p>
          <a:p>
            <a:pPr marL="278681" indent="-278681">
              <a:lnSpc>
                <a:spcPct val="150000"/>
              </a:lnSpc>
            </a:pPr>
            <a:r>
              <a:rPr lang="en-US" dirty="0">
                <a:solidFill>
                  <a:srgbClr val="000000"/>
                </a:solidFill>
              </a:rPr>
              <a:t>This particular type of bug occurs when there is a command missing. The user is expecting an action or to be allowed to perform some activity.</a:t>
            </a:r>
          </a:p>
          <a:p>
            <a:pPr marL="278681" indent="-278681">
              <a:lnSpc>
                <a:spcPct val="150000"/>
              </a:lnSpc>
            </a:pPr>
            <a:r>
              <a:rPr lang="en-US" b="1" dirty="0">
                <a:solidFill>
                  <a:srgbClr val="FF0000"/>
                </a:solidFill>
              </a:rPr>
              <a:t>Hardware Usage Errors</a:t>
            </a:r>
            <a:endParaRPr lang="en-US" b="1" dirty="0">
              <a:solidFill>
                <a:srgbClr val="006633"/>
              </a:solidFill>
            </a:endParaRPr>
          </a:p>
          <a:p>
            <a:pPr marL="278681" indent="-278681">
              <a:lnSpc>
                <a:spcPct val="150000"/>
              </a:lnSpc>
            </a:pPr>
            <a:r>
              <a:rPr lang="en-US" dirty="0">
                <a:solidFill>
                  <a:srgbClr val="000000"/>
                </a:solidFill>
              </a:rPr>
              <a:t>Occur when the software is being used on a wrong device or in an unadjusted environment. Most common hardware usage errors are caused by the wrong operating system, too low computing power or a mismatched device.</a:t>
            </a:r>
          </a:p>
          <a:p>
            <a:pPr marL="278681" indent="-278681">
              <a:lnSpc>
                <a:spcPct val="150000"/>
              </a:lnSpc>
            </a:pPr>
            <a:r>
              <a:rPr lang="en-US" b="1" dirty="0">
                <a:solidFill>
                  <a:srgbClr val="FF0000"/>
                </a:solidFill>
              </a:rPr>
              <a:t>Control Flow Errors</a:t>
            </a:r>
            <a:endParaRPr lang="en-US" b="1" dirty="0">
              <a:solidFill>
                <a:srgbClr val="006633"/>
              </a:solidFill>
            </a:endParaRPr>
          </a:p>
          <a:p>
            <a:pPr marL="278681" indent="-278681">
              <a:lnSpc>
                <a:spcPct val="150000"/>
              </a:lnSpc>
            </a:pPr>
            <a:r>
              <a:rPr lang="en-US" dirty="0">
                <a:solidFill>
                  <a:srgbClr val="000000"/>
                </a:solidFill>
              </a:rPr>
              <a:t>Control flow of software describes what will be done next and on what conditions. Errors connected to the control flow prevent software from proceeding to the next tasks in the correct way.</a:t>
            </a:r>
          </a:p>
          <a:p>
            <a:endParaRPr lang="en-US" b="1" dirty="0">
              <a:solidFill>
                <a:srgbClr val="000000"/>
              </a:solidFill>
            </a:endParaRPr>
          </a:p>
          <a:p>
            <a:endParaRPr lang="en-US" sz="900" dirty="0"/>
          </a:p>
        </p:txBody>
      </p:sp>
      <p:sp>
        <p:nvSpPr>
          <p:cNvPr id="2" name="TextBox 1">
            <a:extLst>
              <a:ext uri="{FF2B5EF4-FFF2-40B4-BE49-F238E27FC236}">
                <a16:creationId xmlns:a16="http://schemas.microsoft.com/office/drawing/2014/main" id="{4C5E8957-C830-2527-C012-203FFEEA53E3}"/>
              </a:ext>
            </a:extLst>
          </p:cNvPr>
          <p:cNvSpPr txBox="1"/>
          <p:nvPr/>
        </p:nvSpPr>
        <p:spPr>
          <a:xfrm>
            <a:off x="2883049" y="-96820"/>
            <a:ext cx="5604734" cy="769441"/>
          </a:xfrm>
          <a:prstGeom prst="rect">
            <a:avLst/>
          </a:prstGeom>
          <a:noFill/>
        </p:spPr>
        <p:txBody>
          <a:bodyPr wrap="square" rtlCol="0">
            <a:spAutoFit/>
          </a:bodyPr>
          <a:lstStyle/>
          <a:p>
            <a:r>
              <a:rPr lang="en-IT" sz="4400" b="1" dirty="0"/>
              <a:t>Technical Reasons</a:t>
            </a:r>
          </a:p>
        </p:txBody>
      </p:sp>
    </p:spTree>
    <p:extLst>
      <p:ext uri="{BB962C8B-B14F-4D97-AF65-F5344CB8AC3E}">
        <p14:creationId xmlns:p14="http://schemas.microsoft.com/office/powerpoint/2010/main" val="2446290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 chart with numbers and a diagram&#10;&#10;Description automatically generated with medium confidence">
            <a:extLst>
              <a:ext uri="{FF2B5EF4-FFF2-40B4-BE49-F238E27FC236}">
                <a16:creationId xmlns:a16="http://schemas.microsoft.com/office/drawing/2014/main" id="{8648046F-E068-C111-A2BE-D1A7A24215F4}"/>
              </a:ext>
            </a:extLst>
          </p:cNvPr>
          <p:cNvPicPr>
            <a:picLocks noChangeAspect="1"/>
          </p:cNvPicPr>
          <p:nvPr/>
        </p:nvPicPr>
        <p:blipFill>
          <a:blip r:embed="rId2"/>
          <a:stretch>
            <a:fillRect/>
          </a:stretch>
        </p:blipFill>
        <p:spPr>
          <a:xfrm>
            <a:off x="685800" y="1675666"/>
            <a:ext cx="7772400" cy="3506667"/>
          </a:xfrm>
          <a:prstGeom prst="rect">
            <a:avLst/>
          </a:prstGeom>
        </p:spPr>
      </p:pic>
      <p:sp>
        <p:nvSpPr>
          <p:cNvPr id="4" name="TextBox 3">
            <a:extLst>
              <a:ext uri="{FF2B5EF4-FFF2-40B4-BE49-F238E27FC236}">
                <a16:creationId xmlns:a16="http://schemas.microsoft.com/office/drawing/2014/main" id="{40A52A21-D444-EBD7-C3E6-31573F68751F}"/>
              </a:ext>
            </a:extLst>
          </p:cNvPr>
          <p:cNvSpPr txBox="1"/>
          <p:nvPr/>
        </p:nvSpPr>
        <p:spPr>
          <a:xfrm>
            <a:off x="2883049" y="-96820"/>
            <a:ext cx="5604734" cy="769441"/>
          </a:xfrm>
          <a:prstGeom prst="rect">
            <a:avLst/>
          </a:prstGeom>
          <a:noFill/>
        </p:spPr>
        <p:txBody>
          <a:bodyPr wrap="square" rtlCol="0">
            <a:spAutoFit/>
          </a:bodyPr>
          <a:lstStyle/>
          <a:p>
            <a:r>
              <a:rPr lang="en-IT" sz="4400" b="1" dirty="0"/>
              <a:t>Other Reasons?</a:t>
            </a:r>
          </a:p>
        </p:txBody>
      </p:sp>
    </p:spTree>
    <p:extLst>
      <p:ext uri="{BB962C8B-B14F-4D97-AF65-F5344CB8AC3E}">
        <p14:creationId xmlns:p14="http://schemas.microsoft.com/office/powerpoint/2010/main" val="285468509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number of boxes&#10;&#10;Description automatically generated with medium confidence">
            <a:extLst>
              <a:ext uri="{FF2B5EF4-FFF2-40B4-BE49-F238E27FC236}">
                <a16:creationId xmlns:a16="http://schemas.microsoft.com/office/drawing/2014/main" id="{5D38DB76-1757-F172-F842-CE6A8BAB1342}"/>
              </a:ext>
            </a:extLst>
          </p:cNvPr>
          <p:cNvPicPr>
            <a:picLocks noChangeAspect="1"/>
          </p:cNvPicPr>
          <p:nvPr/>
        </p:nvPicPr>
        <p:blipFill>
          <a:blip r:embed="rId2"/>
          <a:stretch>
            <a:fillRect/>
          </a:stretch>
        </p:blipFill>
        <p:spPr>
          <a:xfrm>
            <a:off x="1308100" y="977900"/>
            <a:ext cx="6527800" cy="4902200"/>
          </a:xfrm>
          <a:prstGeom prst="rect">
            <a:avLst/>
          </a:prstGeom>
        </p:spPr>
      </p:pic>
      <p:sp>
        <p:nvSpPr>
          <p:cNvPr id="4" name="TextBox 3">
            <a:extLst>
              <a:ext uri="{FF2B5EF4-FFF2-40B4-BE49-F238E27FC236}">
                <a16:creationId xmlns:a16="http://schemas.microsoft.com/office/drawing/2014/main" id="{E89E83E7-9118-F8E7-9063-DEC757E4D56B}"/>
              </a:ext>
            </a:extLst>
          </p:cNvPr>
          <p:cNvSpPr txBox="1"/>
          <p:nvPr/>
        </p:nvSpPr>
        <p:spPr>
          <a:xfrm>
            <a:off x="558800" y="-96820"/>
            <a:ext cx="7928983" cy="769441"/>
          </a:xfrm>
          <a:prstGeom prst="rect">
            <a:avLst/>
          </a:prstGeom>
          <a:noFill/>
        </p:spPr>
        <p:txBody>
          <a:bodyPr wrap="square" rtlCol="0">
            <a:spAutoFit/>
          </a:bodyPr>
          <a:lstStyle/>
          <a:p>
            <a:r>
              <a:rPr lang="en-IT" sz="4400" b="1" dirty="0"/>
              <a:t>Wait… Organizational Reasons?*</a:t>
            </a:r>
          </a:p>
        </p:txBody>
      </p:sp>
      <p:sp>
        <p:nvSpPr>
          <p:cNvPr id="5" name="TextBox 4">
            <a:extLst>
              <a:ext uri="{FF2B5EF4-FFF2-40B4-BE49-F238E27FC236}">
                <a16:creationId xmlns:a16="http://schemas.microsoft.com/office/drawing/2014/main" id="{266D8C4F-3E6E-AA51-102D-3C7C4395BB58}"/>
              </a:ext>
            </a:extLst>
          </p:cNvPr>
          <p:cNvSpPr txBox="1"/>
          <p:nvPr/>
        </p:nvSpPr>
        <p:spPr>
          <a:xfrm>
            <a:off x="321733" y="6536267"/>
            <a:ext cx="3797771" cy="369332"/>
          </a:xfrm>
          <a:prstGeom prst="rect">
            <a:avLst/>
          </a:prstGeom>
          <a:noFill/>
        </p:spPr>
        <p:txBody>
          <a:bodyPr wrap="none" rtlCol="0">
            <a:spAutoFit/>
          </a:bodyPr>
          <a:lstStyle/>
          <a:p>
            <a:r>
              <a:rPr lang="en-IT" dirty="0"/>
              <a:t>* </a:t>
            </a:r>
            <a:r>
              <a:rPr lang="en-GB" dirty="0"/>
              <a:t>https://</a:t>
            </a:r>
            <a:r>
              <a:rPr lang="en-GB" dirty="0" err="1"/>
              <a:t>ceur-ws.org</a:t>
            </a:r>
            <a:r>
              <a:rPr lang="en-GB" dirty="0"/>
              <a:t>/Vol-2605/15.pdf</a:t>
            </a:r>
            <a:endParaRPr lang="en-IT" dirty="0"/>
          </a:p>
        </p:txBody>
      </p:sp>
    </p:spTree>
    <p:extLst>
      <p:ext uri="{BB962C8B-B14F-4D97-AF65-F5344CB8AC3E}">
        <p14:creationId xmlns:p14="http://schemas.microsoft.com/office/powerpoint/2010/main" val="343885358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1F71-A0A4-9518-B863-BB8DBF698FAD}"/>
              </a:ext>
            </a:extLst>
          </p:cNvPr>
          <p:cNvSpPr>
            <a:spLocks noGrp="1"/>
          </p:cNvSpPr>
          <p:nvPr>
            <p:ph type="title"/>
          </p:nvPr>
        </p:nvSpPr>
        <p:spPr/>
        <p:txBody>
          <a:bodyPr/>
          <a:lstStyle/>
          <a:p>
            <a:endParaRPr lang="en-IT"/>
          </a:p>
        </p:txBody>
      </p:sp>
      <p:pic>
        <p:nvPicPr>
          <p:cNvPr id="5" name="Content Placeholder 4" descr="A close up of a bug&#10;&#10;Description automatically generated">
            <a:extLst>
              <a:ext uri="{FF2B5EF4-FFF2-40B4-BE49-F238E27FC236}">
                <a16:creationId xmlns:a16="http://schemas.microsoft.com/office/drawing/2014/main" id="{6AEE7A06-278A-0DD6-E5F1-7CB829A8241E}"/>
              </a:ext>
            </a:extLst>
          </p:cNvPr>
          <p:cNvPicPr>
            <a:picLocks noGrp="1" noChangeAspect="1"/>
          </p:cNvPicPr>
          <p:nvPr>
            <p:ph idx="1"/>
          </p:nvPr>
        </p:nvPicPr>
        <p:blipFill>
          <a:blip r:embed="rId2"/>
          <a:stretch>
            <a:fillRect/>
          </a:stretch>
        </p:blipFill>
        <p:spPr>
          <a:xfrm>
            <a:off x="-74951" y="-1730685"/>
            <a:ext cx="9293901" cy="14824303"/>
          </a:xfrm>
        </p:spPr>
      </p:pic>
    </p:spTree>
    <p:extLst>
      <p:ext uri="{BB962C8B-B14F-4D97-AF65-F5344CB8AC3E}">
        <p14:creationId xmlns:p14="http://schemas.microsoft.com/office/powerpoint/2010/main" val="1571039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information&#10;&#10;Description automatically generated with medium confidence">
            <a:extLst>
              <a:ext uri="{FF2B5EF4-FFF2-40B4-BE49-F238E27FC236}">
                <a16:creationId xmlns:a16="http://schemas.microsoft.com/office/drawing/2014/main" id="{BD2A4F77-54A2-AF81-43C1-876FF5E77D2B}"/>
              </a:ext>
            </a:extLst>
          </p:cNvPr>
          <p:cNvPicPr>
            <a:picLocks noChangeAspect="1"/>
          </p:cNvPicPr>
          <p:nvPr/>
        </p:nvPicPr>
        <p:blipFill>
          <a:blip r:embed="rId2"/>
          <a:stretch>
            <a:fillRect/>
          </a:stretch>
        </p:blipFill>
        <p:spPr>
          <a:xfrm>
            <a:off x="0" y="0"/>
            <a:ext cx="9138299" cy="6291943"/>
          </a:xfrm>
          <a:prstGeom prst="rect">
            <a:avLst/>
          </a:prstGeom>
        </p:spPr>
      </p:pic>
    </p:spTree>
    <p:extLst>
      <p:ext uri="{BB962C8B-B14F-4D97-AF65-F5344CB8AC3E}">
        <p14:creationId xmlns:p14="http://schemas.microsoft.com/office/powerpoint/2010/main" val="72713600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company&#10;&#10;Description automatically generated">
            <a:extLst>
              <a:ext uri="{FF2B5EF4-FFF2-40B4-BE49-F238E27FC236}">
                <a16:creationId xmlns:a16="http://schemas.microsoft.com/office/drawing/2014/main" id="{0DB74DC0-AC46-A8C1-F93C-D6ED3302E814}"/>
              </a:ext>
            </a:extLst>
          </p:cNvPr>
          <p:cNvPicPr>
            <a:picLocks noChangeAspect="1"/>
          </p:cNvPicPr>
          <p:nvPr/>
        </p:nvPicPr>
        <p:blipFill>
          <a:blip r:embed="rId2"/>
          <a:stretch>
            <a:fillRect/>
          </a:stretch>
        </p:blipFill>
        <p:spPr>
          <a:xfrm>
            <a:off x="-17603" y="402772"/>
            <a:ext cx="9172489" cy="6357257"/>
          </a:xfrm>
          <a:prstGeom prst="rect">
            <a:avLst/>
          </a:prstGeom>
        </p:spPr>
      </p:pic>
    </p:spTree>
    <p:extLst>
      <p:ext uri="{BB962C8B-B14F-4D97-AF65-F5344CB8AC3E}">
        <p14:creationId xmlns:p14="http://schemas.microsoft.com/office/powerpoint/2010/main" val="5906754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8B9BD580-ECDB-F3CA-8427-519285FE6661}"/>
              </a:ext>
            </a:extLst>
          </p:cNvPr>
          <p:cNvPicPr>
            <a:picLocks noChangeAspect="1"/>
          </p:cNvPicPr>
          <p:nvPr/>
        </p:nvPicPr>
        <p:blipFill>
          <a:blip r:embed="rId2"/>
          <a:stretch>
            <a:fillRect/>
          </a:stretch>
        </p:blipFill>
        <p:spPr>
          <a:xfrm>
            <a:off x="-17603" y="402772"/>
            <a:ext cx="9172489" cy="6357257"/>
          </a:xfrm>
          <a:prstGeom prst="rect">
            <a:avLst/>
          </a:prstGeom>
        </p:spPr>
      </p:pic>
      <p:sp>
        <p:nvSpPr>
          <p:cNvPr id="2" name="Rectangle 1">
            <a:extLst>
              <a:ext uri="{FF2B5EF4-FFF2-40B4-BE49-F238E27FC236}">
                <a16:creationId xmlns:a16="http://schemas.microsoft.com/office/drawing/2014/main" id="{382A51A5-3725-7AA0-1A1D-CB9F3F8087F9}"/>
              </a:ext>
            </a:extLst>
          </p:cNvPr>
          <p:cNvSpPr/>
          <p:nvPr/>
        </p:nvSpPr>
        <p:spPr>
          <a:xfrm>
            <a:off x="-17602" y="1240971"/>
            <a:ext cx="3062278" cy="2971800"/>
          </a:xfrm>
          <a:prstGeom prst="rect">
            <a:avLst/>
          </a:prstGeom>
          <a:solidFill>
            <a:schemeClr val="accent1">
              <a:alpha val="210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EC72C3C0-8B59-53FF-AE8C-21B66AF0B969}"/>
              </a:ext>
            </a:extLst>
          </p:cNvPr>
          <p:cNvSpPr txBox="1"/>
          <p:nvPr/>
        </p:nvSpPr>
        <p:spPr>
          <a:xfrm>
            <a:off x="688763" y="3843439"/>
            <a:ext cx="1925014" cy="369332"/>
          </a:xfrm>
          <a:prstGeom prst="rect">
            <a:avLst/>
          </a:prstGeom>
          <a:noFill/>
        </p:spPr>
        <p:txBody>
          <a:bodyPr wrap="none" rtlCol="0">
            <a:spAutoFit/>
          </a:bodyPr>
          <a:lstStyle/>
          <a:p>
            <a:r>
              <a:rPr lang="en-IT" b="1" dirty="0">
                <a:solidFill>
                  <a:srgbClr val="FF0000"/>
                </a:solidFill>
              </a:rPr>
              <a:t>Compatibility 22%</a:t>
            </a:r>
          </a:p>
        </p:txBody>
      </p:sp>
      <p:sp>
        <p:nvSpPr>
          <p:cNvPr id="4" name="Rectangle 3">
            <a:extLst>
              <a:ext uri="{FF2B5EF4-FFF2-40B4-BE49-F238E27FC236}">
                <a16:creationId xmlns:a16="http://schemas.microsoft.com/office/drawing/2014/main" id="{E9EE44D0-3565-2869-8EA5-87A2F705569C}"/>
              </a:ext>
            </a:extLst>
          </p:cNvPr>
          <p:cNvSpPr/>
          <p:nvPr/>
        </p:nvSpPr>
        <p:spPr>
          <a:xfrm>
            <a:off x="2801797" y="4409496"/>
            <a:ext cx="3337746" cy="2437617"/>
          </a:xfrm>
          <a:prstGeom prst="rect">
            <a:avLst/>
          </a:prstGeom>
          <a:solidFill>
            <a:schemeClr val="accent6">
              <a:lumMod val="60000"/>
              <a:lumOff val="40000"/>
              <a:alpha val="210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8797B99F-DBF5-1172-62E2-091C3A673E27}"/>
              </a:ext>
            </a:extLst>
          </p:cNvPr>
          <p:cNvSpPr txBox="1"/>
          <p:nvPr/>
        </p:nvSpPr>
        <p:spPr>
          <a:xfrm>
            <a:off x="2801797" y="4409497"/>
            <a:ext cx="1476686" cy="369332"/>
          </a:xfrm>
          <a:prstGeom prst="rect">
            <a:avLst/>
          </a:prstGeom>
          <a:noFill/>
        </p:spPr>
        <p:txBody>
          <a:bodyPr wrap="none" rtlCol="0">
            <a:spAutoFit/>
          </a:bodyPr>
          <a:lstStyle/>
          <a:p>
            <a:r>
              <a:rPr lang="en-IT" b="1" dirty="0">
                <a:solidFill>
                  <a:srgbClr val="FF0000"/>
                </a:solidFill>
              </a:rPr>
              <a:t>Usability 21%</a:t>
            </a:r>
          </a:p>
        </p:txBody>
      </p:sp>
      <p:sp>
        <p:nvSpPr>
          <p:cNvPr id="7" name="Rectangle 6">
            <a:extLst>
              <a:ext uri="{FF2B5EF4-FFF2-40B4-BE49-F238E27FC236}">
                <a16:creationId xmlns:a16="http://schemas.microsoft.com/office/drawing/2014/main" id="{28E10C6C-77FF-03B5-5D5F-D00A14FD4680}"/>
              </a:ext>
            </a:extLst>
          </p:cNvPr>
          <p:cNvSpPr/>
          <p:nvPr/>
        </p:nvSpPr>
        <p:spPr>
          <a:xfrm>
            <a:off x="6226628" y="3527755"/>
            <a:ext cx="2906485" cy="2437617"/>
          </a:xfrm>
          <a:prstGeom prst="rect">
            <a:avLst/>
          </a:prstGeom>
          <a:solidFill>
            <a:schemeClr val="bg2">
              <a:lumMod val="25000"/>
              <a:alpha val="210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8" name="TextBox 7">
            <a:extLst>
              <a:ext uri="{FF2B5EF4-FFF2-40B4-BE49-F238E27FC236}">
                <a16:creationId xmlns:a16="http://schemas.microsoft.com/office/drawing/2014/main" id="{C22B4B56-62A7-D4EE-4CF6-4D70A8677A69}"/>
              </a:ext>
            </a:extLst>
          </p:cNvPr>
          <p:cNvSpPr txBox="1"/>
          <p:nvPr/>
        </p:nvSpPr>
        <p:spPr>
          <a:xfrm>
            <a:off x="6617538" y="3567222"/>
            <a:ext cx="1837699" cy="369332"/>
          </a:xfrm>
          <a:prstGeom prst="rect">
            <a:avLst/>
          </a:prstGeom>
          <a:noFill/>
        </p:spPr>
        <p:txBody>
          <a:bodyPr wrap="square" rtlCol="0">
            <a:spAutoFit/>
          </a:bodyPr>
          <a:lstStyle/>
          <a:p>
            <a:r>
              <a:rPr lang="en-IT" b="1" dirty="0">
                <a:solidFill>
                  <a:srgbClr val="FF0000"/>
                </a:solidFill>
              </a:rPr>
              <a:t>Functional 16%</a:t>
            </a:r>
          </a:p>
        </p:txBody>
      </p:sp>
      <p:sp>
        <p:nvSpPr>
          <p:cNvPr id="9" name="Rectangle 8">
            <a:extLst>
              <a:ext uri="{FF2B5EF4-FFF2-40B4-BE49-F238E27FC236}">
                <a16:creationId xmlns:a16="http://schemas.microsoft.com/office/drawing/2014/main" id="{660D7BCD-D7CF-A4BC-7473-F6917E51F530}"/>
              </a:ext>
            </a:extLst>
          </p:cNvPr>
          <p:cNvSpPr/>
          <p:nvPr/>
        </p:nvSpPr>
        <p:spPr>
          <a:xfrm>
            <a:off x="5712276" y="174953"/>
            <a:ext cx="2906485" cy="2437617"/>
          </a:xfrm>
          <a:prstGeom prst="rect">
            <a:avLst/>
          </a:prstGeom>
          <a:solidFill>
            <a:schemeClr val="accent2">
              <a:alpha val="210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10" name="TextBox 9">
            <a:extLst>
              <a:ext uri="{FF2B5EF4-FFF2-40B4-BE49-F238E27FC236}">
                <a16:creationId xmlns:a16="http://schemas.microsoft.com/office/drawing/2014/main" id="{7C29C522-6F67-B96D-F7D8-E3B560712041}"/>
              </a:ext>
            </a:extLst>
          </p:cNvPr>
          <p:cNvSpPr txBox="1"/>
          <p:nvPr/>
        </p:nvSpPr>
        <p:spPr>
          <a:xfrm>
            <a:off x="5997052" y="127336"/>
            <a:ext cx="1837699" cy="369332"/>
          </a:xfrm>
          <a:prstGeom prst="rect">
            <a:avLst/>
          </a:prstGeom>
          <a:noFill/>
        </p:spPr>
        <p:txBody>
          <a:bodyPr wrap="square" rtlCol="0">
            <a:spAutoFit/>
          </a:bodyPr>
          <a:lstStyle/>
          <a:p>
            <a:r>
              <a:rPr lang="en-IT" b="1" dirty="0">
                <a:solidFill>
                  <a:srgbClr val="FF0000"/>
                </a:solidFill>
              </a:rPr>
              <a:t>Logical 26%</a:t>
            </a:r>
          </a:p>
        </p:txBody>
      </p:sp>
      <p:sp>
        <p:nvSpPr>
          <p:cNvPr id="11" name="Rectangle 10">
            <a:extLst>
              <a:ext uri="{FF2B5EF4-FFF2-40B4-BE49-F238E27FC236}">
                <a16:creationId xmlns:a16="http://schemas.microsoft.com/office/drawing/2014/main" id="{446B99C8-ED22-7FD5-E766-A2672DC1097A}"/>
              </a:ext>
            </a:extLst>
          </p:cNvPr>
          <p:cNvSpPr/>
          <p:nvPr/>
        </p:nvSpPr>
        <p:spPr>
          <a:xfrm>
            <a:off x="3150809" y="174953"/>
            <a:ext cx="2455333" cy="2971800"/>
          </a:xfrm>
          <a:prstGeom prst="rect">
            <a:avLst/>
          </a:prstGeom>
          <a:solidFill>
            <a:schemeClr val="bg1">
              <a:lumMod val="85000"/>
              <a:alpha val="4617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12" name="TextBox 11">
            <a:extLst>
              <a:ext uri="{FF2B5EF4-FFF2-40B4-BE49-F238E27FC236}">
                <a16:creationId xmlns:a16="http://schemas.microsoft.com/office/drawing/2014/main" id="{A148A586-EEC2-F152-681B-0A732268610E}"/>
              </a:ext>
            </a:extLst>
          </p:cNvPr>
          <p:cNvSpPr txBox="1"/>
          <p:nvPr/>
        </p:nvSpPr>
        <p:spPr>
          <a:xfrm>
            <a:off x="3152252" y="178136"/>
            <a:ext cx="1837699" cy="369332"/>
          </a:xfrm>
          <a:prstGeom prst="rect">
            <a:avLst/>
          </a:prstGeom>
          <a:noFill/>
        </p:spPr>
        <p:txBody>
          <a:bodyPr wrap="square" rtlCol="0">
            <a:spAutoFit/>
          </a:bodyPr>
          <a:lstStyle/>
          <a:p>
            <a:r>
              <a:rPr lang="en-IT" b="1" dirty="0">
                <a:solidFill>
                  <a:srgbClr val="FF0000"/>
                </a:solidFill>
              </a:rPr>
              <a:t>Config. 13%</a:t>
            </a:r>
          </a:p>
        </p:txBody>
      </p:sp>
    </p:spTree>
    <p:extLst>
      <p:ext uri="{BB962C8B-B14F-4D97-AF65-F5344CB8AC3E}">
        <p14:creationId xmlns:p14="http://schemas.microsoft.com/office/powerpoint/2010/main" val="401701105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36B088-BD8A-1AC3-F9CA-5FA7B050325B}"/>
              </a:ext>
            </a:extLst>
          </p:cNvPr>
          <p:cNvSpPr txBox="1"/>
          <p:nvPr/>
        </p:nvSpPr>
        <p:spPr>
          <a:xfrm>
            <a:off x="548640" y="-96820"/>
            <a:ext cx="7939143" cy="769441"/>
          </a:xfrm>
          <a:prstGeom prst="rect">
            <a:avLst/>
          </a:prstGeom>
          <a:noFill/>
        </p:spPr>
        <p:txBody>
          <a:bodyPr wrap="square" rtlCol="0">
            <a:spAutoFit/>
          </a:bodyPr>
          <a:lstStyle/>
          <a:p>
            <a:r>
              <a:rPr lang="en-IT" sz="4400" b="1" dirty="0"/>
              <a:t>The other side of the coin…</a:t>
            </a:r>
          </a:p>
        </p:txBody>
      </p:sp>
      <p:sp>
        <p:nvSpPr>
          <p:cNvPr id="3" name="TextBox 2">
            <a:extLst>
              <a:ext uri="{FF2B5EF4-FFF2-40B4-BE49-F238E27FC236}">
                <a16:creationId xmlns:a16="http://schemas.microsoft.com/office/drawing/2014/main" id="{BC0D68C6-884A-314E-C0AF-B58566B18324}"/>
              </a:ext>
            </a:extLst>
          </p:cNvPr>
          <p:cNvSpPr txBox="1"/>
          <p:nvPr/>
        </p:nvSpPr>
        <p:spPr>
          <a:xfrm>
            <a:off x="548640" y="925157"/>
            <a:ext cx="7756264" cy="707886"/>
          </a:xfrm>
          <a:prstGeom prst="rect">
            <a:avLst/>
          </a:prstGeom>
          <a:noFill/>
        </p:spPr>
        <p:txBody>
          <a:bodyPr wrap="square" rtlCol="0">
            <a:spAutoFit/>
          </a:bodyPr>
          <a:lstStyle/>
          <a:p>
            <a:r>
              <a:rPr lang="en-IT" sz="4000" dirty="0">
                <a:sym typeface="Wingdings" pitchFamily="2" charset="2"/>
              </a:rPr>
              <a:t> </a:t>
            </a:r>
            <a:r>
              <a:rPr lang="en-IT" sz="4000" dirty="0"/>
              <a:t>Concurrency Bugs!</a:t>
            </a:r>
          </a:p>
        </p:txBody>
      </p:sp>
      <p:pic>
        <p:nvPicPr>
          <p:cNvPr id="4098" name="Picture 2" descr="Scolopendra Morsitans, Tanzanian Blue ...">
            <a:extLst>
              <a:ext uri="{FF2B5EF4-FFF2-40B4-BE49-F238E27FC236}">
                <a16:creationId xmlns:a16="http://schemas.microsoft.com/office/drawing/2014/main" id="{3AEE521E-0227-6499-1410-AAEB4ECCC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881" y="1885579"/>
            <a:ext cx="6696237" cy="501571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colopendra cingulata - Wikipedia">
            <a:extLst>
              <a:ext uri="{FF2B5EF4-FFF2-40B4-BE49-F238E27FC236}">
                <a16:creationId xmlns:a16="http://schemas.microsoft.com/office/drawing/2014/main" id="{7723266A-C45E-23C0-9096-513B76F4D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346" y="3606800"/>
            <a:ext cx="3473660" cy="26052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 Non vi piace avere insetti o ...">
            <a:extLst>
              <a:ext uri="{FF2B5EF4-FFF2-40B4-BE49-F238E27FC236}">
                <a16:creationId xmlns:a16="http://schemas.microsoft.com/office/drawing/2014/main" id="{677E0C65-FC4C-66CA-0C3F-17C2CB992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050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15921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What Types Of Concurrency Bugs Exist?</a:t>
            </a:r>
            <a:endParaRPr lang="ko-KR" altLang="en-US" dirty="0"/>
          </a:p>
        </p:txBody>
      </p:sp>
      <p:sp>
        <p:nvSpPr>
          <p:cNvPr id="3" name="내용 개체 틀 2"/>
          <p:cNvSpPr>
            <a:spLocks noGrp="1"/>
          </p:cNvSpPr>
          <p:nvPr>
            <p:ph idx="1"/>
          </p:nvPr>
        </p:nvSpPr>
        <p:spPr/>
        <p:txBody>
          <a:bodyPr/>
          <a:lstStyle/>
          <a:p>
            <a:r>
              <a:rPr lang="en-US" altLang="ko-KR" dirty="0"/>
              <a:t>Focus on four major open-source applications</a:t>
            </a:r>
          </a:p>
          <a:p>
            <a:pPr lvl="1"/>
            <a:r>
              <a:rPr lang="en-US" altLang="ko-KR" dirty="0"/>
              <a:t>MySQL, Apache, Mozilla, OpenOffice.</a:t>
            </a:r>
          </a:p>
          <a:p>
            <a:endParaRPr lang="ko-KR" altLang="en-US" dirty="0"/>
          </a:p>
        </p:txBody>
      </p:sp>
      <p:graphicFrame>
        <p:nvGraphicFramePr>
          <p:cNvPr id="6" name="표 5"/>
          <p:cNvGraphicFramePr>
            <a:graphicFrameLocks noGrp="1"/>
          </p:cNvGraphicFramePr>
          <p:nvPr>
            <p:extLst>
              <p:ext uri="{D42A27DB-BD31-4B8C-83A1-F6EECF244321}">
                <p14:modId xmlns:p14="http://schemas.microsoft.com/office/powerpoint/2010/main" val="619231382"/>
              </p:ext>
            </p:extLst>
          </p:nvPr>
        </p:nvGraphicFramePr>
        <p:xfrm>
          <a:off x="1615868" y="2898921"/>
          <a:ext cx="5688632" cy="1645920"/>
        </p:xfrm>
        <a:graphic>
          <a:graphicData uri="http://schemas.openxmlformats.org/drawingml/2006/table">
            <a:tbl>
              <a:tblPr firstRow="1" bandRow="1">
                <a:tableStyleId>{5C22544A-7EE6-4342-B048-85BDC9FD1C3A}</a:tableStyleId>
              </a:tblPr>
              <a:tblGrid>
                <a:gridCol w="1655150">
                  <a:extLst>
                    <a:ext uri="{9D8B030D-6E8A-4147-A177-3AD203B41FA5}">
                      <a16:colId xmlns:a16="http://schemas.microsoft.com/office/drawing/2014/main" val="20000"/>
                    </a:ext>
                  </a:extLst>
                </a:gridCol>
                <a:gridCol w="1567620">
                  <a:extLst>
                    <a:ext uri="{9D8B030D-6E8A-4147-A177-3AD203B41FA5}">
                      <a16:colId xmlns:a16="http://schemas.microsoft.com/office/drawing/2014/main" val="20001"/>
                    </a:ext>
                  </a:extLst>
                </a:gridCol>
                <a:gridCol w="1312761">
                  <a:extLst>
                    <a:ext uri="{9D8B030D-6E8A-4147-A177-3AD203B41FA5}">
                      <a16:colId xmlns:a16="http://schemas.microsoft.com/office/drawing/2014/main" val="20002"/>
                    </a:ext>
                  </a:extLst>
                </a:gridCol>
                <a:gridCol w="1153101">
                  <a:extLst>
                    <a:ext uri="{9D8B030D-6E8A-4147-A177-3AD203B41FA5}">
                      <a16:colId xmlns:a16="http://schemas.microsoft.com/office/drawing/2014/main" val="20003"/>
                    </a:ext>
                  </a:extLst>
                </a:gridCol>
              </a:tblGrid>
              <a:tr h="195982">
                <a:tc>
                  <a:txBody>
                    <a:bodyPr/>
                    <a:lstStyle/>
                    <a:p>
                      <a:pPr algn="ctr" latinLnBrk="1"/>
                      <a:r>
                        <a:rPr lang="en-US" altLang="ko-KR" sz="1200" b="1" dirty="0">
                          <a:solidFill>
                            <a:schemeClr val="bg1"/>
                          </a:solidFill>
                          <a:latin typeface="맑은 고딕" pitchFamily="50" charset="-127"/>
                          <a:ea typeface="맑은 고딕" pitchFamily="50" charset="-127"/>
                        </a:rPr>
                        <a:t>Application</a:t>
                      </a:r>
                      <a:endParaRPr lang="ko-KR" altLang="en-US" sz="12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latinLnBrk="1"/>
                      <a:r>
                        <a:rPr lang="en-US" altLang="ko-KR" sz="1200" b="1" dirty="0">
                          <a:solidFill>
                            <a:schemeClr val="bg1"/>
                          </a:solidFill>
                          <a:latin typeface="맑은 고딕" pitchFamily="50" charset="-127"/>
                          <a:ea typeface="맑은 고딕" pitchFamily="50" charset="-127"/>
                        </a:rPr>
                        <a:t>What it does</a:t>
                      </a:r>
                      <a:endParaRPr lang="ko-KR" altLang="en-US" sz="12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latinLnBrk="1"/>
                      <a:r>
                        <a:rPr lang="en-US" altLang="ko-KR" sz="1200" b="1" dirty="0">
                          <a:solidFill>
                            <a:schemeClr val="bg1"/>
                          </a:solidFill>
                          <a:latin typeface="맑은 고딕" pitchFamily="50" charset="-127"/>
                          <a:ea typeface="맑은 고딕" pitchFamily="50" charset="-127"/>
                        </a:rPr>
                        <a:t>Non-Deadlock</a:t>
                      </a:r>
                      <a:endParaRPr lang="ko-KR" altLang="en-US" sz="12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latinLnBrk="1"/>
                      <a:r>
                        <a:rPr lang="en-US" altLang="ko-KR" sz="1200" b="1" dirty="0">
                          <a:solidFill>
                            <a:schemeClr val="bg1"/>
                          </a:solidFill>
                          <a:latin typeface="맑은 고딕" pitchFamily="50" charset="-127"/>
                          <a:ea typeface="맑은 고딕" pitchFamily="50" charset="-127"/>
                        </a:rPr>
                        <a:t>Deadlock</a:t>
                      </a:r>
                      <a:endParaRPr lang="ko-KR" altLang="en-US" sz="12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0">
                <a:tc>
                  <a:txBody>
                    <a:bodyPr/>
                    <a:lstStyle/>
                    <a:p>
                      <a:pPr algn="ctr" latinLnBrk="1"/>
                      <a:r>
                        <a:rPr lang="en-US" altLang="ko-KR" sz="1200" b="0" dirty="0">
                          <a:solidFill>
                            <a:schemeClr val="tx1"/>
                          </a:solidFill>
                          <a:latin typeface="맑은 고딕" pitchFamily="50" charset="-127"/>
                          <a:ea typeface="맑은 고딕" pitchFamily="50" charset="-127"/>
                        </a:rPr>
                        <a:t>MySQL</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Database Server</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14</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algn="ctr" latinLnBrk="1"/>
                      <a:r>
                        <a:rPr lang="en-US" altLang="ko-KR" sz="1200" b="0" dirty="0">
                          <a:solidFill>
                            <a:schemeClr val="tx1"/>
                          </a:solidFill>
                          <a:latin typeface="맑은 고딕" pitchFamily="50" charset="-127"/>
                          <a:ea typeface="맑은 고딕" pitchFamily="50" charset="-127"/>
                        </a:rPr>
                        <a:t>Apache</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Web Server</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13</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4</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algn="ctr" latinLnBrk="1"/>
                      <a:r>
                        <a:rPr lang="en-US" altLang="ko-KR" sz="1200" b="0" dirty="0">
                          <a:solidFill>
                            <a:schemeClr val="tx1"/>
                          </a:solidFill>
                          <a:latin typeface="맑은 고딕" pitchFamily="50" charset="-127"/>
                          <a:ea typeface="맑은 고딕" pitchFamily="50" charset="-127"/>
                        </a:rPr>
                        <a:t>Mozilla</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Web Browser</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41</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16</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algn="ctr" latinLnBrk="1"/>
                      <a:r>
                        <a:rPr lang="en-US" altLang="ko-KR" sz="1200" b="0" dirty="0">
                          <a:solidFill>
                            <a:schemeClr val="tx1"/>
                          </a:solidFill>
                          <a:latin typeface="맑은 고딕" pitchFamily="50" charset="-127"/>
                          <a:ea typeface="맑은 고딕" pitchFamily="50" charset="-127"/>
                        </a:rPr>
                        <a:t>Open Office</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Office Suite</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6</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0" dirty="0">
                          <a:solidFill>
                            <a:schemeClr val="tx1"/>
                          </a:solidFill>
                          <a:latin typeface="맑은 고딕" pitchFamily="50" charset="-127"/>
                          <a:ea typeface="맑은 고딕" pitchFamily="50" charset="-127"/>
                        </a:rPr>
                        <a:t>2</a:t>
                      </a:r>
                      <a:endParaRPr lang="ko-KR" altLang="en-US" sz="12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algn="ctr" latinLnBrk="1"/>
                      <a:r>
                        <a:rPr lang="en-US" altLang="ko-KR" sz="1200" b="1" dirty="0">
                          <a:solidFill>
                            <a:schemeClr val="tx1"/>
                          </a:solidFill>
                          <a:latin typeface="맑은 고딕" pitchFamily="50" charset="-127"/>
                          <a:ea typeface="맑은 고딕" pitchFamily="50" charset="-127"/>
                        </a:rPr>
                        <a:t>Total</a:t>
                      </a:r>
                      <a:endParaRPr lang="ko-KR" altLang="en-US" sz="1200" b="1"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200" b="1"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1" dirty="0">
                          <a:solidFill>
                            <a:schemeClr val="tx1"/>
                          </a:solidFill>
                          <a:latin typeface="맑은 고딕" pitchFamily="50" charset="-127"/>
                          <a:ea typeface="맑은 고딕" pitchFamily="50" charset="-127"/>
                        </a:rPr>
                        <a:t>74</a:t>
                      </a:r>
                      <a:endParaRPr lang="ko-KR" altLang="en-US" sz="1200" b="1"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b="1" dirty="0">
                          <a:solidFill>
                            <a:schemeClr val="tx1"/>
                          </a:solidFill>
                          <a:latin typeface="맑은 고딕" pitchFamily="50" charset="-127"/>
                          <a:ea typeface="맑은 고딕" pitchFamily="50" charset="-127"/>
                        </a:rPr>
                        <a:t>31</a:t>
                      </a:r>
                      <a:endParaRPr lang="ko-KR" altLang="en-US" sz="1200" b="1"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7" name="TextBox 6"/>
          <p:cNvSpPr txBox="1"/>
          <p:nvPr/>
        </p:nvSpPr>
        <p:spPr>
          <a:xfrm>
            <a:off x="2623980" y="4558093"/>
            <a:ext cx="3672408" cy="307777"/>
          </a:xfrm>
          <a:prstGeom prst="rect">
            <a:avLst/>
          </a:prstGeom>
          <a:solidFill>
            <a:schemeClr val="bg1"/>
          </a:solidFill>
          <a:effectLst/>
        </p:spPr>
        <p:txBody>
          <a:bodyPr wrap="square" rtlCol="0">
            <a:spAutoFit/>
          </a:bodyPr>
          <a:lstStyle/>
          <a:p>
            <a:pPr algn="ctr"/>
            <a:r>
              <a:rPr lang="en-US" sz="1400" b="1" dirty="0">
                <a:solidFill>
                  <a:prstClr val="black"/>
                </a:solidFill>
                <a:latin typeface="맑은 고딕" panose="020B0503020000020004" pitchFamily="50" charset="-127"/>
                <a:ea typeface="맑은 고딕" panose="020B0503020000020004" pitchFamily="50" charset="-127"/>
              </a:rPr>
              <a:t>Bugs In Modern Applications</a:t>
            </a:r>
          </a:p>
        </p:txBody>
      </p:sp>
    </p:spTree>
    <p:extLst>
      <p:ext uri="{BB962C8B-B14F-4D97-AF65-F5344CB8AC3E}">
        <p14:creationId xmlns:p14="http://schemas.microsoft.com/office/powerpoint/2010/main" val="6261159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Non-Deadlock Bugs</a:t>
            </a:r>
            <a:endParaRPr lang="ko-KR" altLang="en-US" dirty="0"/>
          </a:p>
        </p:txBody>
      </p:sp>
      <p:sp>
        <p:nvSpPr>
          <p:cNvPr id="3" name="내용 개체 틀 2"/>
          <p:cNvSpPr>
            <a:spLocks noGrp="1"/>
          </p:cNvSpPr>
          <p:nvPr>
            <p:ph idx="1"/>
          </p:nvPr>
        </p:nvSpPr>
        <p:spPr/>
        <p:txBody>
          <a:bodyPr/>
          <a:lstStyle/>
          <a:p>
            <a:r>
              <a:rPr lang="en-US" altLang="ko-KR" dirty="0"/>
              <a:t>Make up </a:t>
            </a:r>
            <a:r>
              <a:rPr lang="en-US" altLang="ko-KR" dirty="0">
                <a:solidFill>
                  <a:schemeClr val="accent6">
                    <a:lumMod val="75000"/>
                  </a:schemeClr>
                </a:solidFill>
              </a:rPr>
              <a:t>most concurrency </a:t>
            </a:r>
            <a:r>
              <a:rPr lang="en-US" altLang="ko-KR" dirty="0"/>
              <a:t>bugs.</a:t>
            </a:r>
          </a:p>
          <a:p>
            <a:r>
              <a:rPr lang="en-US" altLang="ko-KR" dirty="0"/>
              <a:t>Two major types of non-deadlock bugs:</a:t>
            </a:r>
          </a:p>
          <a:p>
            <a:pPr lvl="1"/>
            <a:r>
              <a:rPr lang="en-US" altLang="ko-KR" dirty="0"/>
              <a:t>Atomicity violation</a:t>
            </a:r>
          </a:p>
          <a:p>
            <a:pPr lvl="1"/>
            <a:r>
              <a:rPr lang="en-US" altLang="ko-KR" dirty="0"/>
              <a:t>Order violation</a:t>
            </a:r>
            <a:endParaRPr lang="ko-KR" altLang="en-US" dirty="0"/>
          </a:p>
        </p:txBody>
      </p:sp>
    </p:spTree>
    <p:extLst>
      <p:ext uri="{BB962C8B-B14F-4D97-AF65-F5344CB8AC3E}">
        <p14:creationId xmlns:p14="http://schemas.microsoft.com/office/powerpoint/2010/main" val="22467891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Atomicity-Violation Bugs </a:t>
            </a:r>
            <a:endParaRPr lang="ko-KR" altLang="en-US" dirty="0"/>
          </a:p>
        </p:txBody>
      </p:sp>
      <p:sp>
        <p:nvSpPr>
          <p:cNvPr id="3" name="내용 개체 틀 2"/>
          <p:cNvSpPr>
            <a:spLocks noGrp="1"/>
          </p:cNvSpPr>
          <p:nvPr>
            <p:ph idx="1"/>
          </p:nvPr>
        </p:nvSpPr>
        <p:spPr/>
        <p:txBody>
          <a:bodyPr/>
          <a:lstStyle/>
          <a:p>
            <a:r>
              <a:rPr lang="en-US" altLang="ko-KR" dirty="0"/>
              <a:t>The desired </a:t>
            </a:r>
            <a:r>
              <a:rPr lang="en-US" altLang="ko-KR" b="1" dirty="0" err="1"/>
              <a:t>serializability</a:t>
            </a:r>
            <a:r>
              <a:rPr lang="en-US" altLang="ko-KR" dirty="0"/>
              <a:t> among multiple memory accesses is </a:t>
            </a:r>
            <a:r>
              <a:rPr lang="en-US" altLang="ko-KR" i="1" u="sng" dirty="0"/>
              <a:t>violated</a:t>
            </a:r>
            <a:r>
              <a:rPr lang="en-US" altLang="ko-KR" dirty="0"/>
              <a:t>. </a:t>
            </a:r>
          </a:p>
          <a:p>
            <a:pPr lvl="1"/>
            <a:r>
              <a:rPr lang="en-US" altLang="ko-KR" dirty="0"/>
              <a:t>Simple Example found in MySQL:</a:t>
            </a:r>
          </a:p>
          <a:p>
            <a:pPr lvl="2"/>
            <a:r>
              <a:rPr lang="en-US" altLang="ko-KR" dirty="0"/>
              <a:t>Two different threads access the field </a:t>
            </a:r>
            <a:r>
              <a:rPr lang="en-US" altLang="ko-KR" dirty="0" err="1">
                <a:latin typeface="Courier New" panose="02070309020205020404" pitchFamily="49" charset="0"/>
                <a:cs typeface="Courier New" panose="02070309020205020404" pitchFamily="49" charset="0"/>
              </a:rPr>
              <a:t>proc_info</a:t>
            </a:r>
            <a:r>
              <a:rPr lang="en-US" altLang="ko-KR" dirty="0"/>
              <a:t> in the </a:t>
            </a:r>
            <a:r>
              <a:rPr lang="en-US" altLang="ko-KR" dirty="0" err="1">
                <a:latin typeface="Courier New" panose="02070309020205020404" pitchFamily="49" charset="0"/>
                <a:cs typeface="Courier New" panose="02070309020205020404" pitchFamily="49" charset="0"/>
              </a:rPr>
              <a:t>struct</a:t>
            </a:r>
            <a:r>
              <a:rPr lang="en-US" altLang="ko-KR" dirty="0">
                <a:latin typeface="Courier New" panose="02070309020205020404" pitchFamily="49" charset="0"/>
                <a:cs typeface="Courier New" panose="02070309020205020404" pitchFamily="49" charset="0"/>
              </a:rPr>
              <a:t> </a:t>
            </a:r>
            <a:r>
              <a:rPr lang="en-US" altLang="ko-KR" dirty="0" err="1">
                <a:latin typeface="Courier New" panose="02070309020205020404" pitchFamily="49" charset="0"/>
                <a:cs typeface="Courier New" panose="02070309020205020404" pitchFamily="49" charset="0"/>
              </a:rPr>
              <a:t>thd</a:t>
            </a:r>
            <a:r>
              <a:rPr lang="en-US" altLang="ko-KR" dirty="0"/>
              <a:t>.</a:t>
            </a:r>
          </a:p>
          <a:p>
            <a:endParaRPr lang="ko-KR" altLang="en-US" dirty="0"/>
          </a:p>
        </p:txBody>
      </p:sp>
      <p:sp>
        <p:nvSpPr>
          <p:cNvPr id="6" name="직사각형 5"/>
          <p:cNvSpPr/>
          <p:nvPr/>
        </p:nvSpPr>
        <p:spPr>
          <a:xfrm>
            <a:off x="1583668" y="3860537"/>
            <a:ext cx="5976664" cy="2031325"/>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r>
              <a:rPr lang="en-US" altLang="ko-KR" sz="1400" dirty="0">
                <a:solidFill>
                  <a:schemeClr val="tx1"/>
                </a:solidFill>
                <a:latin typeface="Courier New" pitchFamily="49" charset="0"/>
                <a:cs typeface="Courier New" pitchFamily="49" charset="0"/>
              </a:rPr>
              <a:t>1 </a:t>
            </a:r>
            <a:r>
              <a:rPr lang="en-US" altLang="ko-KR" sz="1400" dirty="0">
                <a:solidFill>
                  <a:srgbClr val="FF0000"/>
                </a:solidFill>
                <a:latin typeface="Courier New" pitchFamily="49" charset="0"/>
                <a:cs typeface="Courier New" pitchFamily="49" charset="0"/>
              </a:rPr>
              <a:t>    </a:t>
            </a:r>
            <a:r>
              <a:rPr lang="en-US" altLang="ko-KR" sz="1400" b="1" dirty="0">
                <a:solidFill>
                  <a:schemeClr val="tx1"/>
                </a:solidFill>
                <a:latin typeface="Courier New" pitchFamily="49" charset="0"/>
                <a:cs typeface="Courier New" pitchFamily="49" charset="0"/>
              </a:rPr>
              <a:t>Thread1::</a:t>
            </a:r>
          </a:p>
          <a:p>
            <a:r>
              <a:rPr lang="en-US" altLang="ko-KR" sz="1400" dirty="0">
                <a:solidFill>
                  <a:schemeClr val="tx1"/>
                </a:solidFill>
                <a:latin typeface="Courier New" pitchFamily="49" charset="0"/>
                <a:ea typeface="맑은 고딕" pitchFamily="50" charset="-127"/>
                <a:cs typeface="Courier New" pitchFamily="49" charset="0"/>
              </a:rPr>
              <a:t>2 </a:t>
            </a:r>
            <a:r>
              <a:rPr lang="en-US" altLang="ko-KR" sz="1400" dirty="0">
                <a:solidFill>
                  <a:schemeClr val="accent6"/>
                </a:solidFill>
                <a:latin typeface="Courier New" pitchFamily="49" charset="0"/>
                <a:ea typeface="맑은 고딕" pitchFamily="50" charset="-127"/>
                <a:cs typeface="Courier New" pitchFamily="49" charset="0"/>
              </a:rPr>
              <a:t>    </a:t>
            </a:r>
            <a:r>
              <a:rPr lang="en-US" altLang="ko-KR" sz="1400" dirty="0">
                <a:solidFill>
                  <a:schemeClr val="accent6">
                    <a:lumMod val="75000"/>
                  </a:schemeClr>
                </a:solidFill>
                <a:latin typeface="Courier New" pitchFamily="49" charset="0"/>
                <a:ea typeface="맑은 고딕" pitchFamily="50" charset="-127"/>
                <a:cs typeface="Courier New" pitchFamily="49" charset="0"/>
              </a:rPr>
              <a:t>if</a:t>
            </a:r>
            <a:r>
              <a:rPr lang="en-US" altLang="ko-KR" sz="1400" dirty="0">
                <a:solidFill>
                  <a:schemeClr val="tx1"/>
                </a:solidFill>
                <a:latin typeface="Courier New" pitchFamily="49" charset="0"/>
                <a:ea typeface="맑은 고딕" pitchFamily="50" charset="-127"/>
                <a:cs typeface="Courier New" pitchFamily="49" charset="0"/>
              </a:rPr>
              <a:t>(</a:t>
            </a:r>
            <a:r>
              <a:rPr lang="en-US" altLang="ko-KR" sz="1400" dirty="0" err="1">
                <a:solidFill>
                  <a:schemeClr val="tx1"/>
                </a:solidFill>
                <a:latin typeface="Courier New" pitchFamily="49" charset="0"/>
                <a:ea typeface="맑은 고딕" pitchFamily="50" charset="-127"/>
                <a:cs typeface="Courier New" pitchFamily="49" charset="0"/>
              </a:rPr>
              <a:t>thd</a:t>
            </a:r>
            <a:r>
              <a:rPr lang="en-US" altLang="ko-KR" sz="1400" dirty="0">
                <a:solidFill>
                  <a:schemeClr val="tx1"/>
                </a:solidFill>
                <a:latin typeface="Courier New" pitchFamily="49" charset="0"/>
                <a:ea typeface="맑은 고딕" pitchFamily="50" charset="-127"/>
                <a:cs typeface="Courier New" pitchFamily="49" charset="0"/>
              </a:rPr>
              <a:t>-&gt;</a:t>
            </a:r>
            <a:r>
              <a:rPr lang="en-US" altLang="ko-KR" sz="1400" dirty="0" err="1">
                <a:solidFill>
                  <a:schemeClr val="tx1"/>
                </a:solidFill>
                <a:latin typeface="Courier New" pitchFamily="49" charset="0"/>
                <a:ea typeface="맑은 고딕" pitchFamily="50" charset="-127"/>
                <a:cs typeface="Courier New" pitchFamily="49" charset="0"/>
              </a:rPr>
              <a:t>proc_info</a:t>
            </a:r>
            <a:r>
              <a:rPr lang="en-US" altLang="ko-KR" sz="1400" dirty="0">
                <a:solidFill>
                  <a:schemeClr val="tx1"/>
                </a:solidFill>
                <a:latin typeface="Courier New" pitchFamily="49" charset="0"/>
                <a:ea typeface="맑은 고딕" pitchFamily="50" charset="-127"/>
                <a:cs typeface="Courier New" pitchFamily="49" charset="0"/>
              </a:rPr>
              <a:t>){</a:t>
            </a:r>
          </a:p>
          <a:p>
            <a:r>
              <a:rPr lang="en-US" altLang="ko-KR" sz="1400" dirty="0">
                <a:solidFill>
                  <a:schemeClr val="tx1"/>
                </a:solidFill>
                <a:latin typeface="Courier New" pitchFamily="49" charset="0"/>
                <a:ea typeface="맑은 고딕" pitchFamily="50" charset="-127"/>
                <a:cs typeface="Courier New" pitchFamily="49" charset="0"/>
              </a:rPr>
              <a:t>3     	…</a:t>
            </a:r>
          </a:p>
          <a:p>
            <a:r>
              <a:rPr lang="en-US" altLang="ko-KR" sz="1400" dirty="0">
                <a:solidFill>
                  <a:schemeClr val="tx1"/>
                </a:solidFill>
                <a:latin typeface="Courier New" pitchFamily="49" charset="0"/>
                <a:ea typeface="맑은 고딕" pitchFamily="50" charset="-127"/>
                <a:cs typeface="Courier New" pitchFamily="49" charset="0"/>
              </a:rPr>
              <a:t>4 	</a:t>
            </a:r>
            <a:r>
              <a:rPr lang="en-US" altLang="ko-KR" sz="1400" dirty="0" err="1">
                <a:solidFill>
                  <a:schemeClr val="tx1"/>
                </a:solidFill>
                <a:latin typeface="Courier New" pitchFamily="49" charset="0"/>
                <a:ea typeface="맑은 고딕" pitchFamily="50" charset="-127"/>
                <a:cs typeface="Courier New" pitchFamily="49" charset="0"/>
              </a:rPr>
              <a:t>fputs</a:t>
            </a:r>
            <a:r>
              <a:rPr lang="en-US" altLang="ko-KR" sz="1400" dirty="0">
                <a:solidFill>
                  <a:schemeClr val="tx1"/>
                </a:solidFill>
                <a:latin typeface="Courier New" pitchFamily="49" charset="0"/>
                <a:ea typeface="맑은 고딕" pitchFamily="50" charset="-127"/>
                <a:cs typeface="Courier New" pitchFamily="49" charset="0"/>
              </a:rPr>
              <a:t>(</a:t>
            </a:r>
            <a:r>
              <a:rPr lang="en-US" altLang="ko-KR" sz="1400" dirty="0" err="1">
                <a:solidFill>
                  <a:schemeClr val="tx1"/>
                </a:solidFill>
                <a:latin typeface="Courier New" pitchFamily="49" charset="0"/>
                <a:ea typeface="맑은 고딕" pitchFamily="50" charset="-127"/>
                <a:cs typeface="Courier New" pitchFamily="49" charset="0"/>
              </a:rPr>
              <a:t>thd</a:t>
            </a:r>
            <a:r>
              <a:rPr lang="en-US" altLang="ko-KR" sz="1400" dirty="0">
                <a:solidFill>
                  <a:schemeClr val="tx1"/>
                </a:solidFill>
                <a:latin typeface="Courier New" pitchFamily="49" charset="0"/>
                <a:ea typeface="맑은 고딕" pitchFamily="50" charset="-127"/>
                <a:cs typeface="Courier New" pitchFamily="49" charset="0"/>
              </a:rPr>
              <a:t>-&gt;</a:t>
            </a:r>
            <a:r>
              <a:rPr lang="en-US" altLang="ko-KR" sz="1400" dirty="0" err="1">
                <a:solidFill>
                  <a:schemeClr val="tx1"/>
                </a:solidFill>
                <a:latin typeface="Courier New" pitchFamily="49" charset="0"/>
                <a:ea typeface="맑은 고딕" pitchFamily="50" charset="-127"/>
                <a:cs typeface="Courier New" pitchFamily="49" charset="0"/>
              </a:rPr>
              <a:t>proc_info</a:t>
            </a:r>
            <a:r>
              <a:rPr lang="en-US" altLang="ko-KR" sz="1400" dirty="0">
                <a:solidFill>
                  <a:schemeClr val="tx1"/>
                </a:solidFill>
                <a:latin typeface="Courier New" pitchFamily="49" charset="0"/>
                <a:ea typeface="맑은 고딕" pitchFamily="50" charset="-127"/>
                <a:cs typeface="Courier New" pitchFamily="49" charset="0"/>
              </a:rPr>
              <a:t> , …);</a:t>
            </a:r>
          </a:p>
          <a:p>
            <a:r>
              <a:rPr lang="en-US" altLang="ko-KR" sz="1400" dirty="0">
                <a:solidFill>
                  <a:schemeClr val="tx1"/>
                </a:solidFill>
                <a:latin typeface="Courier New" pitchFamily="49" charset="0"/>
                <a:ea typeface="맑은 고딕" pitchFamily="50" charset="-127"/>
                <a:cs typeface="Courier New" pitchFamily="49" charset="0"/>
              </a:rPr>
              <a:t>5 	…</a:t>
            </a:r>
          </a:p>
          <a:p>
            <a:r>
              <a:rPr lang="en-US" altLang="ko-KR" sz="1400" dirty="0">
                <a:solidFill>
                  <a:schemeClr val="tx1"/>
                </a:solidFill>
                <a:latin typeface="Courier New" pitchFamily="49" charset="0"/>
                <a:ea typeface="맑은 고딕" pitchFamily="50" charset="-127"/>
                <a:cs typeface="Courier New" pitchFamily="49" charset="0"/>
              </a:rPr>
              <a:t>6     }</a:t>
            </a:r>
          </a:p>
          <a:p>
            <a:r>
              <a:rPr lang="en-US" altLang="ko-KR" sz="1400" dirty="0">
                <a:solidFill>
                  <a:schemeClr val="tx1"/>
                </a:solidFill>
                <a:latin typeface="Courier New" pitchFamily="49" charset="0"/>
                <a:ea typeface="맑은 고딕" pitchFamily="50" charset="-127"/>
                <a:cs typeface="Courier New" pitchFamily="49" charset="0"/>
              </a:rPr>
              <a:t>7</a:t>
            </a:r>
          </a:p>
          <a:p>
            <a:r>
              <a:rPr lang="en-US" altLang="ko-KR" sz="1400" dirty="0">
                <a:solidFill>
                  <a:schemeClr val="tx1"/>
                </a:solidFill>
                <a:latin typeface="Courier New" pitchFamily="49" charset="0"/>
                <a:ea typeface="맑은 고딕" pitchFamily="50" charset="-127"/>
                <a:cs typeface="Courier New" pitchFamily="49" charset="0"/>
              </a:rPr>
              <a:t>8     </a:t>
            </a:r>
            <a:r>
              <a:rPr lang="en-US" altLang="ko-KR" sz="1400" b="1" dirty="0">
                <a:solidFill>
                  <a:schemeClr val="tx1"/>
                </a:solidFill>
                <a:latin typeface="Courier New" pitchFamily="49" charset="0"/>
                <a:ea typeface="맑은 고딕" pitchFamily="50" charset="-127"/>
                <a:cs typeface="Courier New" pitchFamily="49" charset="0"/>
              </a:rPr>
              <a:t>Thread2::</a:t>
            </a:r>
          </a:p>
          <a:p>
            <a:r>
              <a:rPr lang="en-US" altLang="ko-KR" sz="1400" dirty="0">
                <a:solidFill>
                  <a:schemeClr val="tx1"/>
                </a:solidFill>
                <a:latin typeface="Courier New" pitchFamily="49" charset="0"/>
                <a:ea typeface="맑은 고딕" pitchFamily="50" charset="-127"/>
                <a:cs typeface="Courier New" pitchFamily="49" charset="0"/>
              </a:rPr>
              <a:t>9     </a:t>
            </a:r>
            <a:r>
              <a:rPr lang="en-US" altLang="ko-KR" sz="1400" dirty="0" err="1">
                <a:solidFill>
                  <a:schemeClr val="tx1"/>
                </a:solidFill>
                <a:latin typeface="Courier New" pitchFamily="49" charset="0"/>
                <a:ea typeface="맑은 고딕" pitchFamily="50" charset="-127"/>
                <a:cs typeface="Courier New" pitchFamily="49" charset="0"/>
              </a:rPr>
              <a:t>thd</a:t>
            </a:r>
            <a:r>
              <a:rPr lang="en-US" altLang="ko-KR" sz="1400" dirty="0">
                <a:solidFill>
                  <a:schemeClr val="tx1"/>
                </a:solidFill>
                <a:latin typeface="Courier New" pitchFamily="49" charset="0"/>
                <a:ea typeface="맑은 고딕" pitchFamily="50" charset="-127"/>
                <a:cs typeface="Courier New" pitchFamily="49" charset="0"/>
              </a:rPr>
              <a:t>-&gt;</a:t>
            </a:r>
            <a:r>
              <a:rPr lang="en-US" altLang="ko-KR" sz="1400" dirty="0" err="1">
                <a:solidFill>
                  <a:schemeClr val="tx1"/>
                </a:solidFill>
                <a:latin typeface="Courier New" pitchFamily="49" charset="0"/>
                <a:ea typeface="맑은 고딕" pitchFamily="50" charset="-127"/>
                <a:cs typeface="Courier New" pitchFamily="49" charset="0"/>
              </a:rPr>
              <a:t>proc_info</a:t>
            </a:r>
            <a:r>
              <a:rPr lang="en-US" altLang="ko-KR" sz="1400" dirty="0">
                <a:solidFill>
                  <a:schemeClr val="tx1"/>
                </a:solidFill>
                <a:latin typeface="Courier New" pitchFamily="49" charset="0"/>
                <a:ea typeface="맑은 고딕" pitchFamily="50" charset="-127"/>
                <a:cs typeface="Courier New" pitchFamily="49" charset="0"/>
              </a:rPr>
              <a:t> = </a:t>
            </a:r>
            <a:r>
              <a:rPr lang="en-US" altLang="ko-KR" sz="1400" dirty="0">
                <a:solidFill>
                  <a:srgbClr val="FF0000"/>
                </a:solidFill>
                <a:latin typeface="Courier New" pitchFamily="49" charset="0"/>
                <a:ea typeface="맑은 고딕" pitchFamily="50" charset="-127"/>
                <a:cs typeface="Courier New" pitchFamily="49" charset="0"/>
              </a:rPr>
              <a:t>NULL</a:t>
            </a:r>
            <a:r>
              <a:rPr lang="en-US" altLang="ko-KR" sz="1400" dirty="0">
                <a:solidFill>
                  <a:schemeClr val="tx1"/>
                </a:solidFill>
                <a:latin typeface="Courier New" pitchFamily="49" charset="0"/>
                <a:ea typeface="맑은 고딕" pitchFamily="50" charset="-127"/>
                <a:cs typeface="Courier New" pitchFamily="49" charset="0"/>
              </a:rPr>
              <a:t>; </a:t>
            </a:r>
          </a:p>
        </p:txBody>
      </p:sp>
    </p:spTree>
    <p:extLst>
      <p:ext uri="{BB962C8B-B14F-4D97-AF65-F5344CB8AC3E}">
        <p14:creationId xmlns:p14="http://schemas.microsoft.com/office/powerpoint/2010/main" val="234485583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Atomicity-Violation Bugs (Cont.)</a:t>
            </a:r>
            <a:endParaRPr lang="ko-KR" altLang="en-US" dirty="0"/>
          </a:p>
        </p:txBody>
      </p:sp>
      <p:sp>
        <p:nvSpPr>
          <p:cNvPr id="3" name="내용 개체 틀 2"/>
          <p:cNvSpPr>
            <a:spLocks noGrp="1"/>
          </p:cNvSpPr>
          <p:nvPr>
            <p:ph idx="1"/>
          </p:nvPr>
        </p:nvSpPr>
        <p:spPr/>
        <p:txBody>
          <a:bodyPr/>
          <a:lstStyle/>
          <a:p>
            <a:r>
              <a:rPr lang="en-US" altLang="ko-KR" b="1" dirty="0"/>
              <a:t>Solution</a:t>
            </a:r>
            <a:r>
              <a:rPr lang="en-US" altLang="ko-KR" dirty="0"/>
              <a:t>: Simply add locks around the shared-variable references.</a:t>
            </a:r>
            <a:endParaRPr lang="ko-KR" altLang="en-US" dirty="0"/>
          </a:p>
        </p:txBody>
      </p:sp>
      <p:sp>
        <p:nvSpPr>
          <p:cNvPr id="6" name="직사각형 5"/>
          <p:cNvSpPr/>
          <p:nvPr/>
        </p:nvSpPr>
        <p:spPr>
          <a:xfrm>
            <a:off x="916546" y="2829743"/>
            <a:ext cx="7272808" cy="3323987"/>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err="1">
                <a:solidFill>
                  <a:schemeClr val="tx1"/>
                </a:solidFill>
                <a:latin typeface="Courier New" pitchFamily="49" charset="0"/>
                <a:cs typeface="Courier New" pitchFamily="49" charset="0"/>
              </a:rPr>
              <a:t>pthread_mutex_t</a:t>
            </a:r>
            <a:r>
              <a:rPr lang="en-US" altLang="ko-KR" sz="1400" dirty="0">
                <a:solidFill>
                  <a:schemeClr val="tx1"/>
                </a:solidFill>
                <a:latin typeface="Courier New" pitchFamily="49" charset="0"/>
                <a:cs typeface="Courier New" pitchFamily="49" charset="0"/>
              </a:rPr>
              <a:t> lock = PTHREAD_MUTEX_INITIALIZER;</a:t>
            </a:r>
          </a:p>
          <a:p>
            <a:pPr marL="342900" indent="-342900">
              <a:buAutoNum type="arabicPlain"/>
            </a:pPr>
            <a:r>
              <a:rPr lang="en-US" altLang="ko-KR" sz="1400" dirty="0">
                <a:solidFill>
                  <a:schemeClr val="tx1"/>
                </a:solidFill>
                <a:latin typeface="Courier New" pitchFamily="49" charset="0"/>
                <a:cs typeface="Courier New" pitchFamily="49" charset="0"/>
              </a:rPr>
              <a:t> </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b="1" dirty="0">
                <a:solidFill>
                  <a:schemeClr val="tx1"/>
                </a:solidFill>
                <a:latin typeface="Courier New" pitchFamily="49" charset="0"/>
                <a:cs typeface="Courier New" pitchFamily="49" charset="0"/>
              </a:rPr>
              <a:t>Thread1::</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pthread_mutex_lock</a:t>
            </a:r>
            <a:r>
              <a:rPr lang="en-US" altLang="ko-KR" sz="1400" dirty="0">
                <a:solidFill>
                  <a:schemeClr val="tx1"/>
                </a:solidFill>
                <a:latin typeface="Courier New" pitchFamily="49" charset="0"/>
                <a:ea typeface="맑은 고딕" pitchFamily="50" charset="-127"/>
                <a:cs typeface="Courier New" pitchFamily="49" charset="0"/>
              </a:rPr>
              <a:t>(&amp;lock);</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a:solidFill>
                  <a:schemeClr val="accent6">
                    <a:lumMod val="75000"/>
                  </a:schemeClr>
                </a:solidFill>
                <a:latin typeface="Courier New" pitchFamily="49" charset="0"/>
                <a:ea typeface="맑은 고딕" pitchFamily="50" charset="-127"/>
                <a:cs typeface="Courier New" pitchFamily="49" charset="0"/>
              </a:rPr>
              <a:t>if</a:t>
            </a:r>
            <a:r>
              <a:rPr lang="en-US" altLang="ko-KR" sz="1400" dirty="0">
                <a:solidFill>
                  <a:schemeClr val="tx1"/>
                </a:solidFill>
                <a:latin typeface="Courier New" pitchFamily="49" charset="0"/>
                <a:ea typeface="맑은 고딕" pitchFamily="50" charset="-127"/>
                <a:cs typeface="Courier New" pitchFamily="49" charset="0"/>
              </a:rPr>
              <a:t>(</a:t>
            </a:r>
            <a:r>
              <a:rPr lang="en-US" altLang="ko-KR" sz="1400" dirty="0" err="1">
                <a:solidFill>
                  <a:schemeClr val="tx1"/>
                </a:solidFill>
                <a:latin typeface="Courier New" pitchFamily="49" charset="0"/>
                <a:ea typeface="맑은 고딕" pitchFamily="50" charset="-127"/>
                <a:cs typeface="Courier New" pitchFamily="49" charset="0"/>
              </a:rPr>
              <a:t>thd</a:t>
            </a:r>
            <a:r>
              <a:rPr lang="en-US" altLang="ko-KR" sz="1400" dirty="0">
                <a:solidFill>
                  <a:schemeClr val="tx1"/>
                </a:solidFill>
                <a:latin typeface="Courier New" pitchFamily="49" charset="0"/>
                <a:ea typeface="맑은 고딕" pitchFamily="50" charset="-127"/>
                <a:cs typeface="Courier New" pitchFamily="49" charset="0"/>
              </a:rPr>
              <a:t>-&gt;</a:t>
            </a:r>
            <a:r>
              <a:rPr lang="en-US" altLang="ko-KR" sz="1400" dirty="0" err="1">
                <a:solidFill>
                  <a:schemeClr val="tx1"/>
                </a:solidFill>
                <a:latin typeface="Courier New" pitchFamily="49" charset="0"/>
                <a:ea typeface="맑은 고딕" pitchFamily="50" charset="-127"/>
                <a:cs typeface="Courier New" pitchFamily="49" charset="0"/>
              </a:rPr>
              <a:t>proc_info</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fputs</a:t>
            </a:r>
            <a:r>
              <a:rPr lang="en-US" altLang="ko-KR" sz="1400" dirty="0">
                <a:solidFill>
                  <a:schemeClr val="tx1"/>
                </a:solidFill>
                <a:latin typeface="Courier New" pitchFamily="49" charset="0"/>
                <a:ea typeface="맑은 고딕" pitchFamily="50" charset="-127"/>
                <a:cs typeface="Courier New" pitchFamily="49" charset="0"/>
              </a:rPr>
              <a:t>(</a:t>
            </a:r>
            <a:r>
              <a:rPr lang="en-US" altLang="ko-KR" sz="1400" dirty="0" err="1">
                <a:solidFill>
                  <a:schemeClr val="tx1"/>
                </a:solidFill>
                <a:latin typeface="Courier New" pitchFamily="49" charset="0"/>
                <a:ea typeface="맑은 고딕" pitchFamily="50" charset="-127"/>
                <a:cs typeface="Courier New" pitchFamily="49" charset="0"/>
              </a:rPr>
              <a:t>thd</a:t>
            </a:r>
            <a:r>
              <a:rPr lang="en-US" altLang="ko-KR" sz="1400" dirty="0">
                <a:solidFill>
                  <a:schemeClr val="tx1"/>
                </a:solidFill>
                <a:latin typeface="Courier New" pitchFamily="49" charset="0"/>
                <a:ea typeface="맑은 고딕" pitchFamily="50" charset="-127"/>
                <a:cs typeface="Courier New" pitchFamily="49" charset="0"/>
              </a:rPr>
              <a:t>-&gt;</a:t>
            </a:r>
            <a:r>
              <a:rPr lang="en-US" altLang="ko-KR" sz="1400" dirty="0" err="1">
                <a:solidFill>
                  <a:schemeClr val="tx1"/>
                </a:solidFill>
                <a:latin typeface="Courier New" pitchFamily="49" charset="0"/>
                <a:ea typeface="맑은 고딕" pitchFamily="50" charset="-127"/>
                <a:cs typeface="Courier New" pitchFamily="49" charset="0"/>
              </a:rPr>
              <a:t>proc_info</a:t>
            </a:r>
            <a:r>
              <a:rPr lang="en-US" altLang="ko-KR" sz="1400" dirty="0">
                <a:solidFill>
                  <a:schemeClr val="tx1"/>
                </a:solidFill>
                <a:latin typeface="Courier New" pitchFamily="49" charset="0"/>
                <a:ea typeface="맑은 고딕" pitchFamily="50" charset="-127"/>
                <a:cs typeface="Courier New" pitchFamily="49" charset="0"/>
              </a:rPr>
              <a:t> ,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pthread_mutex_unlock</a:t>
            </a:r>
            <a:r>
              <a:rPr lang="en-US" altLang="ko-KR" sz="1400" dirty="0">
                <a:solidFill>
                  <a:schemeClr val="tx1"/>
                </a:solidFill>
                <a:latin typeface="Courier New" pitchFamily="49" charset="0"/>
                <a:ea typeface="맑은 고딕" pitchFamily="50" charset="-127"/>
                <a:cs typeface="Courier New" pitchFamily="49" charset="0"/>
              </a:rPr>
              <a:t>(&amp;lock);</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b="1" dirty="0">
                <a:solidFill>
                  <a:schemeClr val="tx1"/>
                </a:solidFill>
                <a:latin typeface="Courier New" pitchFamily="49" charset="0"/>
                <a:ea typeface="맑은 고딕" pitchFamily="50" charset="-127"/>
                <a:cs typeface="Courier New" pitchFamily="49" charset="0"/>
              </a:rPr>
              <a:t>Thread2::</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pthread_mutex_lock</a:t>
            </a:r>
            <a:r>
              <a:rPr lang="en-US" altLang="ko-KR" sz="1400" dirty="0">
                <a:solidFill>
                  <a:schemeClr val="tx1"/>
                </a:solidFill>
                <a:latin typeface="Courier New" pitchFamily="49" charset="0"/>
                <a:ea typeface="맑은 고딕" pitchFamily="50" charset="-127"/>
                <a:cs typeface="Courier New" pitchFamily="49" charset="0"/>
              </a:rPr>
              <a:t>(&amp;lock);</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thd</a:t>
            </a:r>
            <a:r>
              <a:rPr lang="en-US" altLang="ko-KR" sz="1400" dirty="0">
                <a:solidFill>
                  <a:schemeClr val="tx1"/>
                </a:solidFill>
                <a:latin typeface="Courier New" pitchFamily="49" charset="0"/>
                <a:ea typeface="맑은 고딕" pitchFamily="50" charset="-127"/>
                <a:cs typeface="Courier New" pitchFamily="49" charset="0"/>
              </a:rPr>
              <a:t>-&gt;</a:t>
            </a:r>
            <a:r>
              <a:rPr lang="en-US" altLang="ko-KR" sz="1400" dirty="0" err="1">
                <a:solidFill>
                  <a:schemeClr val="tx1"/>
                </a:solidFill>
                <a:latin typeface="Courier New" pitchFamily="49" charset="0"/>
                <a:ea typeface="맑은 고딕" pitchFamily="50" charset="-127"/>
                <a:cs typeface="Courier New" pitchFamily="49" charset="0"/>
              </a:rPr>
              <a:t>proc_info</a:t>
            </a:r>
            <a:r>
              <a:rPr lang="en-US" altLang="ko-KR" sz="1400" dirty="0">
                <a:solidFill>
                  <a:schemeClr val="tx1"/>
                </a:solidFill>
                <a:latin typeface="Courier New" pitchFamily="49" charset="0"/>
                <a:ea typeface="맑은 고딕" pitchFamily="50" charset="-127"/>
                <a:cs typeface="Courier New" pitchFamily="49" charset="0"/>
              </a:rPr>
              <a:t> = </a:t>
            </a:r>
            <a:r>
              <a:rPr lang="en-US" altLang="ko-KR" sz="1400" dirty="0">
                <a:solidFill>
                  <a:srgbClr val="FF0000"/>
                </a:solidFill>
                <a:latin typeface="Courier New" pitchFamily="49" charset="0"/>
                <a:ea typeface="맑은 고딕" pitchFamily="50" charset="-127"/>
                <a:cs typeface="Courier New" pitchFamily="49" charset="0"/>
              </a:rPr>
              <a:t>NULL</a:t>
            </a: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pthread_mutex_unlock</a:t>
            </a:r>
            <a:r>
              <a:rPr lang="en-US" altLang="ko-KR" sz="1400" dirty="0">
                <a:solidFill>
                  <a:schemeClr val="tx1"/>
                </a:solidFill>
                <a:latin typeface="Courier New" pitchFamily="49" charset="0"/>
                <a:ea typeface="맑은 고딕" pitchFamily="50" charset="-127"/>
                <a:cs typeface="Courier New" pitchFamily="49" charset="0"/>
              </a:rPr>
              <a:t>(&amp;lock);</a:t>
            </a:r>
          </a:p>
        </p:txBody>
      </p:sp>
    </p:spTree>
    <p:extLst>
      <p:ext uri="{BB962C8B-B14F-4D97-AF65-F5344CB8AC3E}">
        <p14:creationId xmlns:p14="http://schemas.microsoft.com/office/powerpoint/2010/main" val="9975243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Order-Violation Bugs</a:t>
            </a:r>
            <a:endParaRPr lang="ko-KR" altLang="en-US" dirty="0"/>
          </a:p>
        </p:txBody>
      </p:sp>
      <p:sp>
        <p:nvSpPr>
          <p:cNvPr id="3" name="내용 개체 틀 2"/>
          <p:cNvSpPr>
            <a:spLocks noGrp="1"/>
          </p:cNvSpPr>
          <p:nvPr>
            <p:ph idx="1"/>
          </p:nvPr>
        </p:nvSpPr>
        <p:spPr/>
        <p:txBody>
          <a:bodyPr/>
          <a:lstStyle/>
          <a:p>
            <a:r>
              <a:rPr lang="en-US" altLang="ko-KR" dirty="0"/>
              <a:t>The </a:t>
            </a:r>
            <a:r>
              <a:rPr lang="en-US" altLang="ko-KR" dirty="0">
                <a:solidFill>
                  <a:schemeClr val="accent6">
                    <a:lumMod val="75000"/>
                  </a:schemeClr>
                </a:solidFill>
              </a:rPr>
              <a:t>desired order</a:t>
            </a:r>
            <a:r>
              <a:rPr lang="en-US" altLang="ko-KR" dirty="0"/>
              <a:t> between two memory accesses is </a:t>
            </a:r>
            <a:r>
              <a:rPr lang="en-US" altLang="ko-KR" u="sng" dirty="0"/>
              <a:t>flipped</a:t>
            </a:r>
            <a:r>
              <a:rPr lang="en-US" altLang="ko-KR" dirty="0"/>
              <a:t>.</a:t>
            </a:r>
          </a:p>
          <a:p>
            <a:pPr lvl="1"/>
            <a:r>
              <a:rPr lang="en-US" altLang="ko-KR" dirty="0"/>
              <a:t>i.e., </a:t>
            </a:r>
            <a:r>
              <a:rPr lang="en-US" altLang="ko-KR" b="1" dirty="0">
                <a:latin typeface="Courier New" panose="02070309020205020404" pitchFamily="49" charset="0"/>
                <a:cs typeface="Courier New" panose="02070309020205020404" pitchFamily="49" charset="0"/>
              </a:rPr>
              <a:t>A</a:t>
            </a:r>
            <a:r>
              <a:rPr lang="en-US" altLang="ko-KR" dirty="0"/>
              <a:t> should always be executed before </a:t>
            </a:r>
            <a:r>
              <a:rPr lang="en-US" altLang="ko-KR" b="1" dirty="0">
                <a:latin typeface="Courier New" panose="02070309020205020404" pitchFamily="49" charset="0"/>
                <a:cs typeface="Courier New" panose="02070309020205020404" pitchFamily="49" charset="0"/>
              </a:rPr>
              <a:t>B</a:t>
            </a:r>
            <a:r>
              <a:rPr lang="en-US" altLang="ko-KR" dirty="0"/>
              <a:t>, but the order is not enforced during execution.</a:t>
            </a:r>
          </a:p>
          <a:p>
            <a:pPr lvl="1"/>
            <a:r>
              <a:rPr lang="en-US" altLang="ko-KR" b="1" dirty="0"/>
              <a:t>Example</a:t>
            </a:r>
            <a:r>
              <a:rPr lang="en-US" altLang="ko-KR" dirty="0"/>
              <a:t>: </a:t>
            </a:r>
          </a:p>
          <a:p>
            <a:pPr lvl="2"/>
            <a:r>
              <a:rPr lang="en-US" altLang="ko-KR" dirty="0"/>
              <a:t>The code in Thread2 seems to assume that the variable </a:t>
            </a:r>
            <a:r>
              <a:rPr lang="en-US" altLang="ko-KR" dirty="0" err="1">
                <a:latin typeface="Courier New" panose="02070309020205020404" pitchFamily="49" charset="0"/>
                <a:cs typeface="Courier New" panose="02070309020205020404" pitchFamily="49" charset="0"/>
              </a:rPr>
              <a:t>mThread</a:t>
            </a:r>
            <a:r>
              <a:rPr lang="en-US" altLang="ko-KR" dirty="0"/>
              <a:t> has already been </a:t>
            </a:r>
            <a:r>
              <a:rPr lang="en-US" altLang="ko-KR" i="1" dirty="0"/>
              <a:t>initialized</a:t>
            </a:r>
            <a:r>
              <a:rPr lang="en-US" altLang="ko-KR" dirty="0"/>
              <a:t> (and is not </a:t>
            </a:r>
            <a:r>
              <a:rPr lang="en-US" altLang="ko-KR" dirty="0">
                <a:latin typeface="Courier New" panose="02070309020205020404" pitchFamily="49" charset="0"/>
                <a:cs typeface="Courier New" panose="02070309020205020404" pitchFamily="49" charset="0"/>
              </a:rPr>
              <a:t>NULL</a:t>
            </a:r>
            <a:r>
              <a:rPr lang="en-US" altLang="ko-KR" dirty="0"/>
              <a:t>).</a:t>
            </a:r>
          </a:p>
          <a:p>
            <a:endParaRPr lang="ko-KR" altLang="en-US" dirty="0"/>
          </a:p>
        </p:txBody>
      </p:sp>
      <p:sp>
        <p:nvSpPr>
          <p:cNvPr id="6" name="직사각형 5"/>
          <p:cNvSpPr/>
          <p:nvPr/>
        </p:nvSpPr>
        <p:spPr>
          <a:xfrm>
            <a:off x="1331640" y="4417140"/>
            <a:ext cx="6480720" cy="2031325"/>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b="1" dirty="0">
                <a:solidFill>
                  <a:schemeClr val="tx1"/>
                </a:solidFill>
                <a:latin typeface="Courier New" pitchFamily="49" charset="0"/>
                <a:cs typeface="Courier New" pitchFamily="49" charset="0"/>
              </a:rPr>
              <a:t>Thread1::</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a:solidFill>
                  <a:srgbClr val="00B050"/>
                </a:solidFill>
                <a:latin typeface="Courier New" pitchFamily="49" charset="0"/>
                <a:ea typeface="맑은 고딕" pitchFamily="50" charset="-127"/>
                <a:cs typeface="Courier New" pitchFamily="49" charset="0"/>
              </a:rPr>
              <a:t>void</a:t>
            </a: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init</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mThread</a:t>
            </a:r>
            <a:r>
              <a:rPr lang="en-US" altLang="ko-KR" sz="1400" dirty="0">
                <a:solidFill>
                  <a:schemeClr val="tx1"/>
                </a:solidFill>
                <a:latin typeface="Courier New" pitchFamily="49" charset="0"/>
                <a:ea typeface="맑은 고딕" pitchFamily="50" charset="-127"/>
                <a:cs typeface="Courier New" pitchFamily="49" charset="0"/>
              </a:rPr>
              <a:t> = </a:t>
            </a:r>
            <a:r>
              <a:rPr lang="en-US" altLang="ko-KR" sz="1400" dirty="0" err="1">
                <a:solidFill>
                  <a:schemeClr val="tx1"/>
                </a:solidFill>
                <a:latin typeface="Courier New" pitchFamily="49" charset="0"/>
                <a:ea typeface="맑은 고딕" pitchFamily="50" charset="-127"/>
                <a:cs typeface="Courier New" pitchFamily="49" charset="0"/>
              </a:rPr>
              <a:t>PR_CreateThread</a:t>
            </a:r>
            <a:r>
              <a:rPr lang="en-US" altLang="ko-KR" sz="1400" dirty="0">
                <a:solidFill>
                  <a:schemeClr val="tx1"/>
                </a:solidFill>
                <a:latin typeface="Courier New" pitchFamily="49" charset="0"/>
                <a:ea typeface="맑은 고딕" pitchFamily="50" charset="-127"/>
                <a:cs typeface="Courier New" pitchFamily="49" charset="0"/>
              </a:rPr>
              <a:t>(</a:t>
            </a:r>
            <a:r>
              <a:rPr lang="en-US" altLang="ko-KR" sz="1400" dirty="0" err="1">
                <a:solidFill>
                  <a:schemeClr val="tx1"/>
                </a:solidFill>
                <a:latin typeface="Courier New" pitchFamily="49" charset="0"/>
                <a:ea typeface="맑은 고딕" pitchFamily="50" charset="-127"/>
                <a:cs typeface="Courier New" pitchFamily="49" charset="0"/>
              </a:rPr>
              <a:t>mMain</a:t>
            </a:r>
            <a:r>
              <a:rPr lang="en-US" altLang="ko-KR" sz="1400" dirty="0">
                <a:solidFill>
                  <a:schemeClr val="tx1"/>
                </a:solidFill>
                <a:latin typeface="Courier New" pitchFamily="49" charset="0"/>
                <a:ea typeface="맑은 고딕" pitchFamily="50" charset="-127"/>
                <a:cs typeface="Courier New" pitchFamily="49" charset="0"/>
              </a:rPr>
              <a:t>, …);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b="1" dirty="0">
                <a:solidFill>
                  <a:schemeClr val="tx1"/>
                </a:solidFill>
                <a:latin typeface="Courier New" pitchFamily="49" charset="0"/>
                <a:ea typeface="맑은 고딕" pitchFamily="50" charset="-127"/>
                <a:cs typeface="Courier New" pitchFamily="49" charset="0"/>
              </a:rPr>
              <a:t>Thread2::</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a:solidFill>
                  <a:srgbClr val="00B050"/>
                </a:solidFill>
                <a:latin typeface="Courier New" pitchFamily="49" charset="0"/>
                <a:ea typeface="맑은 고딕" pitchFamily="50" charset="-127"/>
                <a:cs typeface="Courier New" pitchFamily="49" charset="0"/>
              </a:rPr>
              <a:t>void</a:t>
            </a: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mMain</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mState</a:t>
            </a:r>
            <a:r>
              <a:rPr lang="en-US" altLang="ko-KR" sz="1400" dirty="0">
                <a:solidFill>
                  <a:schemeClr val="tx1"/>
                </a:solidFill>
                <a:latin typeface="Courier New" pitchFamily="49" charset="0"/>
                <a:ea typeface="맑은 고딕" pitchFamily="50" charset="-127"/>
                <a:cs typeface="Courier New" pitchFamily="49" charset="0"/>
              </a:rPr>
              <a:t> = </a:t>
            </a:r>
            <a:r>
              <a:rPr lang="en-US" altLang="ko-KR" sz="1400" dirty="0" err="1">
                <a:solidFill>
                  <a:schemeClr val="tx1"/>
                </a:solidFill>
                <a:latin typeface="Courier New" pitchFamily="49" charset="0"/>
                <a:ea typeface="맑은 고딕" pitchFamily="50" charset="-127"/>
                <a:cs typeface="Courier New" pitchFamily="49" charset="0"/>
              </a:rPr>
              <a:t>mThread</a:t>
            </a:r>
            <a:r>
              <a:rPr lang="en-US" altLang="ko-KR" sz="1400" dirty="0">
                <a:solidFill>
                  <a:schemeClr val="tx1"/>
                </a:solidFill>
                <a:latin typeface="Courier New" pitchFamily="49" charset="0"/>
                <a:ea typeface="맑은 고딕" pitchFamily="50" charset="-127"/>
                <a:cs typeface="Courier New" pitchFamily="49" charset="0"/>
              </a:rPr>
              <a:t>-&gt;State</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p:txBody>
      </p:sp>
    </p:spTree>
    <p:extLst>
      <p:ext uri="{BB962C8B-B14F-4D97-AF65-F5344CB8AC3E}">
        <p14:creationId xmlns:p14="http://schemas.microsoft.com/office/powerpoint/2010/main" val="422429418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Order-Violation Bugs (Cont.)</a:t>
            </a:r>
            <a:endParaRPr lang="ko-KR" altLang="en-US" dirty="0"/>
          </a:p>
        </p:txBody>
      </p:sp>
      <p:sp>
        <p:nvSpPr>
          <p:cNvPr id="3" name="내용 개체 틀 2"/>
          <p:cNvSpPr>
            <a:spLocks noGrp="1"/>
          </p:cNvSpPr>
          <p:nvPr>
            <p:ph idx="1"/>
          </p:nvPr>
        </p:nvSpPr>
        <p:spPr/>
        <p:txBody>
          <a:bodyPr/>
          <a:lstStyle/>
          <a:p>
            <a:r>
              <a:rPr lang="en-US" altLang="ko-KR" b="1" dirty="0"/>
              <a:t>Solution</a:t>
            </a:r>
            <a:r>
              <a:rPr lang="en-US" altLang="ko-KR" dirty="0"/>
              <a:t>: Enforce ordering using </a:t>
            </a:r>
            <a:r>
              <a:rPr lang="en-US" altLang="ko-KR" dirty="0">
                <a:solidFill>
                  <a:schemeClr val="accent6">
                    <a:lumMod val="75000"/>
                  </a:schemeClr>
                </a:solidFill>
              </a:rPr>
              <a:t>condition variables</a:t>
            </a:r>
          </a:p>
        </p:txBody>
      </p:sp>
      <p:sp>
        <p:nvSpPr>
          <p:cNvPr id="6" name="직사각형 5"/>
          <p:cNvSpPr/>
          <p:nvPr/>
        </p:nvSpPr>
        <p:spPr>
          <a:xfrm>
            <a:off x="628650" y="2375246"/>
            <a:ext cx="7776864" cy="4401205"/>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err="1">
                <a:solidFill>
                  <a:schemeClr val="tx1"/>
                </a:solidFill>
                <a:latin typeface="Courier New" pitchFamily="49" charset="0"/>
                <a:cs typeface="Courier New" pitchFamily="49" charset="0"/>
              </a:rPr>
              <a:t>pthread_mutex_t</a:t>
            </a:r>
            <a:r>
              <a:rPr lang="en-US" altLang="ko-KR" sz="1400" dirty="0">
                <a:solidFill>
                  <a:schemeClr val="tx1"/>
                </a:solidFill>
                <a:latin typeface="Courier New" pitchFamily="49" charset="0"/>
                <a:cs typeface="Courier New" pitchFamily="49" charset="0"/>
              </a:rPr>
              <a:t> </a:t>
            </a:r>
            <a:r>
              <a:rPr lang="en-US" altLang="ko-KR" sz="1400" dirty="0" err="1">
                <a:solidFill>
                  <a:schemeClr val="tx1"/>
                </a:solidFill>
                <a:latin typeface="Courier New" pitchFamily="49" charset="0"/>
                <a:cs typeface="Courier New" pitchFamily="49" charset="0"/>
              </a:rPr>
              <a:t>mtLock</a:t>
            </a:r>
            <a:r>
              <a:rPr lang="en-US" altLang="ko-KR" sz="1400" dirty="0">
                <a:solidFill>
                  <a:schemeClr val="tx1"/>
                </a:solidFill>
                <a:latin typeface="Courier New" pitchFamily="49" charset="0"/>
                <a:cs typeface="Courier New" pitchFamily="49" charset="0"/>
              </a:rPr>
              <a:t> = PTHREAD_MUTEX_INITIALIZER;</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pthread_cond_t</a:t>
            </a: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mtCond</a:t>
            </a:r>
            <a:r>
              <a:rPr lang="en-US" altLang="ko-KR" sz="1400" dirty="0">
                <a:solidFill>
                  <a:schemeClr val="tx1"/>
                </a:solidFill>
                <a:latin typeface="Courier New" pitchFamily="49" charset="0"/>
                <a:ea typeface="맑은 고딕" pitchFamily="50" charset="-127"/>
                <a:cs typeface="Courier New" pitchFamily="49" charset="0"/>
              </a:rPr>
              <a:t> = PTHREAD_COND_INITIALIZER;</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rgbClr val="00B050"/>
                </a:solidFill>
                <a:latin typeface="Courier New" pitchFamily="49" charset="0"/>
                <a:ea typeface="맑은 고딕" pitchFamily="50" charset="-127"/>
                <a:cs typeface="Courier New" pitchFamily="49" charset="0"/>
              </a:rPr>
              <a:t>int</a:t>
            </a: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mtInit</a:t>
            </a:r>
            <a:r>
              <a:rPr lang="en-US" altLang="ko-KR" sz="1400" dirty="0">
                <a:solidFill>
                  <a:schemeClr val="tx1"/>
                </a:solidFill>
                <a:latin typeface="Courier New" pitchFamily="49" charset="0"/>
                <a:ea typeface="맑은 고딕" pitchFamily="50" charset="-127"/>
                <a:cs typeface="Courier New" pitchFamily="49" charset="0"/>
              </a:rPr>
              <a:t> = </a:t>
            </a:r>
            <a:r>
              <a:rPr lang="en-US" altLang="ko-KR" sz="1400" dirty="0">
                <a:solidFill>
                  <a:srgbClr val="FF0000"/>
                </a:solidFill>
                <a:latin typeface="Courier New" pitchFamily="49" charset="0"/>
                <a:ea typeface="맑은 고딕" pitchFamily="50" charset="-127"/>
                <a:cs typeface="Courier New" pitchFamily="49" charset="0"/>
              </a:rPr>
              <a:t>0</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b="1" dirty="0">
                <a:solidFill>
                  <a:schemeClr val="tx1"/>
                </a:solidFill>
                <a:latin typeface="Courier New" pitchFamily="49" charset="0"/>
                <a:ea typeface="맑은 고딕" pitchFamily="50" charset="-127"/>
                <a:cs typeface="Courier New" pitchFamily="49" charset="0"/>
              </a:rPr>
              <a:t>Thread 1::</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a:solidFill>
                  <a:schemeClr val="accent6">
                    <a:lumMod val="75000"/>
                  </a:schemeClr>
                </a:solidFill>
                <a:latin typeface="Courier New" pitchFamily="49" charset="0"/>
                <a:ea typeface="맑은 고딕" pitchFamily="50" charset="-127"/>
                <a:cs typeface="Courier New" pitchFamily="49" charset="0"/>
              </a:rPr>
              <a:t>void</a:t>
            </a: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init</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mThread</a:t>
            </a:r>
            <a:r>
              <a:rPr lang="en-US" altLang="ko-KR" sz="1400" dirty="0">
                <a:solidFill>
                  <a:schemeClr val="tx1"/>
                </a:solidFill>
                <a:latin typeface="Courier New" pitchFamily="49" charset="0"/>
                <a:ea typeface="맑은 고딕" pitchFamily="50" charset="-127"/>
                <a:cs typeface="Courier New" pitchFamily="49" charset="0"/>
              </a:rPr>
              <a:t> = </a:t>
            </a:r>
            <a:r>
              <a:rPr lang="en-US" altLang="ko-KR" sz="1400" dirty="0" err="1">
                <a:solidFill>
                  <a:schemeClr val="tx1"/>
                </a:solidFill>
                <a:latin typeface="Courier New" pitchFamily="49" charset="0"/>
                <a:ea typeface="맑은 고딕" pitchFamily="50" charset="-127"/>
                <a:cs typeface="Courier New" pitchFamily="49" charset="0"/>
              </a:rPr>
              <a:t>PR_CreateThread</a:t>
            </a:r>
            <a:r>
              <a:rPr lang="en-US" altLang="ko-KR" sz="1400" dirty="0">
                <a:solidFill>
                  <a:schemeClr val="tx1"/>
                </a:solidFill>
                <a:latin typeface="Courier New" pitchFamily="49" charset="0"/>
                <a:ea typeface="맑은 고딕" pitchFamily="50" charset="-127"/>
                <a:cs typeface="Courier New" pitchFamily="49" charset="0"/>
              </a:rPr>
              <a:t>(</a:t>
            </a:r>
            <a:r>
              <a:rPr lang="en-US" altLang="ko-KR" sz="1400" dirty="0" err="1">
                <a:solidFill>
                  <a:schemeClr val="tx1"/>
                </a:solidFill>
                <a:latin typeface="Courier New" pitchFamily="49" charset="0"/>
                <a:ea typeface="맑은 고딕" pitchFamily="50" charset="-127"/>
                <a:cs typeface="Courier New" pitchFamily="49" charset="0"/>
              </a:rPr>
              <a:t>mMain</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a:solidFill>
                  <a:srgbClr val="00B0F0"/>
                </a:solidFill>
                <a:latin typeface="Courier New" pitchFamily="49" charset="0"/>
                <a:ea typeface="맑은 고딕" pitchFamily="50" charset="-127"/>
                <a:cs typeface="Courier New" pitchFamily="49" charset="0"/>
              </a:rPr>
              <a:t>// signal that the thread has been created.</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pthread_mutex_lock</a:t>
            </a:r>
            <a:r>
              <a:rPr lang="en-US" altLang="ko-KR" sz="1400" dirty="0">
                <a:solidFill>
                  <a:schemeClr val="tx1"/>
                </a:solidFill>
                <a:latin typeface="Courier New" pitchFamily="49" charset="0"/>
                <a:ea typeface="맑은 고딕" pitchFamily="50" charset="-127"/>
                <a:cs typeface="Courier New" pitchFamily="49" charset="0"/>
              </a:rPr>
              <a:t>(&amp;</a:t>
            </a:r>
            <a:r>
              <a:rPr lang="en-US" altLang="ko-KR" sz="1400" dirty="0" err="1">
                <a:solidFill>
                  <a:schemeClr val="tx1"/>
                </a:solidFill>
                <a:latin typeface="Courier New" pitchFamily="49" charset="0"/>
                <a:ea typeface="맑은 고딕" pitchFamily="50" charset="-127"/>
                <a:cs typeface="Courier New" pitchFamily="49" charset="0"/>
              </a:rPr>
              <a:t>mtLock</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mtInit</a:t>
            </a:r>
            <a:r>
              <a:rPr lang="en-US" altLang="ko-KR" sz="1400" dirty="0">
                <a:solidFill>
                  <a:schemeClr val="tx1"/>
                </a:solidFill>
                <a:latin typeface="Courier New" pitchFamily="49" charset="0"/>
                <a:ea typeface="맑은 고딕" pitchFamily="50" charset="-127"/>
                <a:cs typeface="Courier New" pitchFamily="49" charset="0"/>
              </a:rPr>
              <a:t> = </a:t>
            </a:r>
            <a:r>
              <a:rPr lang="en-US" altLang="ko-KR" sz="1400" dirty="0">
                <a:solidFill>
                  <a:srgbClr val="FF0000"/>
                </a:solidFill>
                <a:latin typeface="Courier New" pitchFamily="49" charset="0"/>
                <a:ea typeface="맑은 고딕" pitchFamily="50" charset="-127"/>
                <a:cs typeface="Courier New" pitchFamily="49" charset="0"/>
              </a:rPr>
              <a:t>1</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pthread_cond_signal</a:t>
            </a:r>
            <a:r>
              <a:rPr lang="en-US" altLang="ko-KR" sz="1400" dirty="0">
                <a:solidFill>
                  <a:schemeClr val="tx1"/>
                </a:solidFill>
                <a:latin typeface="Courier New" pitchFamily="49" charset="0"/>
                <a:ea typeface="맑은 고딕" pitchFamily="50" charset="-127"/>
                <a:cs typeface="Courier New" pitchFamily="49" charset="0"/>
              </a:rPr>
              <a:t>(&amp;</a:t>
            </a:r>
            <a:r>
              <a:rPr lang="en-US" altLang="ko-KR" sz="1400" dirty="0" err="1">
                <a:solidFill>
                  <a:schemeClr val="tx1"/>
                </a:solidFill>
                <a:latin typeface="Courier New" pitchFamily="49" charset="0"/>
                <a:ea typeface="맑은 고딕" pitchFamily="50" charset="-127"/>
                <a:cs typeface="Courier New" pitchFamily="49" charset="0"/>
              </a:rPr>
              <a:t>mtCond</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pthread_mutex_unlock</a:t>
            </a:r>
            <a:r>
              <a:rPr lang="en-US" altLang="ko-KR" sz="1400" dirty="0">
                <a:solidFill>
                  <a:schemeClr val="tx1"/>
                </a:solidFill>
                <a:latin typeface="Courier New" pitchFamily="49" charset="0"/>
                <a:ea typeface="맑은 고딕" pitchFamily="50" charset="-127"/>
                <a:cs typeface="Courier New" pitchFamily="49" charset="0"/>
              </a:rPr>
              <a:t>(&amp;</a:t>
            </a:r>
            <a:r>
              <a:rPr lang="en-US" altLang="ko-KR" sz="1400" dirty="0" err="1">
                <a:solidFill>
                  <a:schemeClr val="tx1"/>
                </a:solidFill>
                <a:latin typeface="Courier New" pitchFamily="49" charset="0"/>
                <a:ea typeface="맑은 고딕" pitchFamily="50" charset="-127"/>
                <a:cs typeface="Courier New" pitchFamily="49" charset="0"/>
              </a:rPr>
              <a:t>mtLock</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b="1" dirty="0">
                <a:solidFill>
                  <a:schemeClr val="tx1"/>
                </a:solidFill>
                <a:latin typeface="Courier New" pitchFamily="49" charset="0"/>
                <a:ea typeface="맑은 고딕" pitchFamily="50" charset="-127"/>
                <a:cs typeface="Courier New" pitchFamily="49" charset="0"/>
              </a:rPr>
              <a:t>Thread2::</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a:solidFill>
                  <a:srgbClr val="00B050"/>
                </a:solidFill>
                <a:latin typeface="Courier New" pitchFamily="49" charset="0"/>
                <a:ea typeface="맑은 고딕" pitchFamily="50" charset="-127"/>
                <a:cs typeface="Courier New" pitchFamily="49" charset="0"/>
              </a:rPr>
              <a:t>void</a:t>
            </a: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mMain</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a:pPr>
            <a:r>
              <a:rPr lang="en-US" altLang="ko-KR" sz="1400" dirty="0">
                <a:solidFill>
                  <a:schemeClr val="tx1"/>
                </a:solidFill>
                <a:latin typeface="Courier New" pitchFamily="49" charset="0"/>
                <a:ea typeface="맑은 고딕" pitchFamily="50" charset="-127"/>
                <a:cs typeface="Courier New" pitchFamily="49" charset="0"/>
              </a:rPr>
              <a:t> 	…</a:t>
            </a:r>
          </a:p>
        </p:txBody>
      </p:sp>
    </p:spTree>
    <p:extLst>
      <p:ext uri="{BB962C8B-B14F-4D97-AF65-F5344CB8AC3E}">
        <p14:creationId xmlns:p14="http://schemas.microsoft.com/office/powerpoint/2010/main" val="37342852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DD4D-BC99-803E-21C7-A7747593945E}"/>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6425190-9D71-4DC5-33F2-F8128C74D455}"/>
              </a:ext>
            </a:extLst>
          </p:cNvPr>
          <p:cNvSpPr>
            <a:spLocks noGrp="1"/>
          </p:cNvSpPr>
          <p:nvPr>
            <p:ph idx="1"/>
          </p:nvPr>
        </p:nvSpPr>
        <p:spPr/>
        <p:txBody>
          <a:bodyPr/>
          <a:lstStyle/>
          <a:p>
            <a:endParaRPr lang="en-IT"/>
          </a:p>
        </p:txBody>
      </p:sp>
      <p:pic>
        <p:nvPicPr>
          <p:cNvPr id="4" name="Picture 4">
            <a:extLst>
              <a:ext uri="{FF2B5EF4-FFF2-40B4-BE49-F238E27FC236}">
                <a16:creationId xmlns:a16="http://schemas.microsoft.com/office/drawing/2014/main" id="{E11204A8-63CB-C9C8-E562-13B0AD088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8223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Order-Violation Bugs (Cont.)</a:t>
            </a:r>
            <a:endParaRPr lang="ko-KR" altLang="en-US" dirty="0"/>
          </a:p>
        </p:txBody>
      </p:sp>
      <p:sp>
        <p:nvSpPr>
          <p:cNvPr id="6" name="직사각형 5"/>
          <p:cNvSpPr/>
          <p:nvPr/>
        </p:nvSpPr>
        <p:spPr>
          <a:xfrm>
            <a:off x="683568" y="2413337"/>
            <a:ext cx="7776864" cy="2031325"/>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342900" indent="-342900">
              <a:buFont typeface="Wingdings" panose="05000000000000000000" pitchFamily="2" charset="2"/>
              <a:buAutoNum type="arabicPlain" startAt="21"/>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a:solidFill>
                  <a:srgbClr val="00B0F0"/>
                </a:solidFill>
                <a:latin typeface="Courier New" pitchFamily="49" charset="0"/>
                <a:ea typeface="맑은 고딕" pitchFamily="50" charset="-127"/>
                <a:cs typeface="Courier New" pitchFamily="49" charset="0"/>
              </a:rPr>
              <a:t>// wait for the thread to be initialized …</a:t>
            </a:r>
          </a:p>
          <a:p>
            <a:pPr marL="342900" indent="-342900">
              <a:buAutoNum type="arabicPlain" startAt="21"/>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pthread_mutex_lock</a:t>
            </a:r>
            <a:r>
              <a:rPr lang="en-US" altLang="ko-KR" sz="1400" dirty="0">
                <a:solidFill>
                  <a:schemeClr val="tx1"/>
                </a:solidFill>
                <a:latin typeface="Courier New" pitchFamily="49" charset="0"/>
                <a:ea typeface="맑은 고딕" pitchFamily="50" charset="-127"/>
                <a:cs typeface="Courier New" pitchFamily="49" charset="0"/>
              </a:rPr>
              <a:t>(&amp;</a:t>
            </a:r>
            <a:r>
              <a:rPr lang="en-US" altLang="ko-KR" sz="1400" dirty="0" err="1">
                <a:solidFill>
                  <a:schemeClr val="tx1"/>
                </a:solidFill>
                <a:latin typeface="Courier New" pitchFamily="49" charset="0"/>
                <a:ea typeface="맑은 고딕" pitchFamily="50" charset="-127"/>
                <a:cs typeface="Courier New" pitchFamily="49" charset="0"/>
              </a:rPr>
              <a:t>mtLock</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startAt="21"/>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a:solidFill>
                  <a:schemeClr val="accent6">
                    <a:lumMod val="75000"/>
                  </a:schemeClr>
                </a:solidFill>
                <a:latin typeface="Courier New" pitchFamily="49" charset="0"/>
                <a:ea typeface="맑은 고딕" pitchFamily="50" charset="-127"/>
                <a:cs typeface="Courier New" pitchFamily="49" charset="0"/>
              </a:rPr>
              <a:t>while</a:t>
            </a:r>
            <a:r>
              <a:rPr lang="en-US" altLang="ko-KR" sz="1400" dirty="0">
                <a:solidFill>
                  <a:schemeClr val="tx1"/>
                </a:solidFill>
                <a:latin typeface="Courier New" pitchFamily="49" charset="0"/>
                <a:ea typeface="맑은 고딕" pitchFamily="50" charset="-127"/>
                <a:cs typeface="Courier New" pitchFamily="49" charset="0"/>
              </a:rPr>
              <a:t>(</a:t>
            </a:r>
            <a:r>
              <a:rPr lang="en-US" altLang="ko-KR" sz="1400" dirty="0" err="1">
                <a:solidFill>
                  <a:schemeClr val="tx1"/>
                </a:solidFill>
                <a:latin typeface="Courier New" pitchFamily="49" charset="0"/>
                <a:ea typeface="맑은 고딕" pitchFamily="50" charset="-127"/>
                <a:cs typeface="Courier New" pitchFamily="49" charset="0"/>
              </a:rPr>
              <a:t>mtInit</a:t>
            </a:r>
            <a:r>
              <a:rPr lang="en-US" altLang="ko-KR" sz="1400" dirty="0">
                <a:solidFill>
                  <a:schemeClr val="tx1"/>
                </a:solidFill>
                <a:latin typeface="Courier New" pitchFamily="49" charset="0"/>
                <a:ea typeface="맑은 고딕" pitchFamily="50" charset="-127"/>
                <a:cs typeface="Courier New" pitchFamily="49" charset="0"/>
              </a:rPr>
              <a:t> == </a:t>
            </a:r>
            <a:r>
              <a:rPr lang="en-US" altLang="ko-KR" sz="1400" dirty="0">
                <a:solidFill>
                  <a:srgbClr val="FF0000"/>
                </a:solidFill>
                <a:latin typeface="Courier New" pitchFamily="49" charset="0"/>
                <a:ea typeface="맑은 고딕" pitchFamily="50" charset="-127"/>
                <a:cs typeface="Courier New" pitchFamily="49" charset="0"/>
              </a:rPr>
              <a:t>0</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startAt="21"/>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pthread_cond_wait</a:t>
            </a:r>
            <a:r>
              <a:rPr lang="en-US" altLang="ko-KR" sz="1400" dirty="0">
                <a:solidFill>
                  <a:schemeClr val="tx1"/>
                </a:solidFill>
                <a:latin typeface="Courier New" pitchFamily="49" charset="0"/>
                <a:ea typeface="맑은 고딕" pitchFamily="50" charset="-127"/>
                <a:cs typeface="Courier New" pitchFamily="49" charset="0"/>
              </a:rPr>
              <a:t>(&amp;</a:t>
            </a:r>
            <a:r>
              <a:rPr lang="en-US" altLang="ko-KR" sz="1400" dirty="0" err="1">
                <a:solidFill>
                  <a:schemeClr val="tx1"/>
                </a:solidFill>
                <a:latin typeface="Courier New" pitchFamily="49" charset="0"/>
                <a:ea typeface="맑은 고딕" pitchFamily="50" charset="-127"/>
                <a:cs typeface="Courier New" pitchFamily="49" charset="0"/>
              </a:rPr>
              <a:t>mtCond</a:t>
            </a:r>
            <a:r>
              <a:rPr lang="en-US" altLang="ko-KR" sz="1400" dirty="0">
                <a:solidFill>
                  <a:schemeClr val="tx1"/>
                </a:solidFill>
                <a:latin typeface="Courier New" pitchFamily="49" charset="0"/>
                <a:ea typeface="맑은 고딕" pitchFamily="50" charset="-127"/>
                <a:cs typeface="Courier New" pitchFamily="49" charset="0"/>
              </a:rPr>
              <a:t>, &amp;</a:t>
            </a:r>
            <a:r>
              <a:rPr lang="en-US" altLang="ko-KR" sz="1400" dirty="0" err="1">
                <a:solidFill>
                  <a:schemeClr val="tx1"/>
                </a:solidFill>
                <a:latin typeface="Courier New" pitchFamily="49" charset="0"/>
                <a:ea typeface="맑은 고딕" pitchFamily="50" charset="-127"/>
                <a:cs typeface="Courier New" pitchFamily="49" charset="0"/>
              </a:rPr>
              <a:t>mtLock</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startAt="21"/>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pthread_mutex_unlock</a:t>
            </a:r>
            <a:r>
              <a:rPr lang="en-US" altLang="ko-KR" sz="1400" dirty="0">
                <a:solidFill>
                  <a:schemeClr val="tx1"/>
                </a:solidFill>
                <a:latin typeface="Courier New" pitchFamily="49" charset="0"/>
                <a:ea typeface="맑은 고딕" pitchFamily="50" charset="-127"/>
                <a:cs typeface="Courier New" pitchFamily="49" charset="0"/>
              </a:rPr>
              <a:t>(&amp;</a:t>
            </a:r>
            <a:r>
              <a:rPr lang="en-US" altLang="ko-KR" sz="1400" dirty="0" err="1">
                <a:solidFill>
                  <a:schemeClr val="tx1"/>
                </a:solidFill>
                <a:latin typeface="Courier New" pitchFamily="49" charset="0"/>
                <a:ea typeface="맑은 고딕" pitchFamily="50" charset="-127"/>
                <a:cs typeface="Courier New" pitchFamily="49" charset="0"/>
              </a:rPr>
              <a:t>mtLock</a:t>
            </a:r>
            <a:r>
              <a:rPr lang="en-US" altLang="ko-KR" sz="1400" dirty="0">
                <a:solidFill>
                  <a:schemeClr val="tx1"/>
                </a:solidFill>
                <a:latin typeface="Courier New" pitchFamily="49" charset="0"/>
                <a:ea typeface="맑은 고딕" pitchFamily="50" charset="-127"/>
                <a:cs typeface="Courier New" pitchFamily="49" charset="0"/>
              </a:rPr>
              <a:t>);</a:t>
            </a:r>
          </a:p>
          <a:p>
            <a:pPr marL="342900" indent="-342900">
              <a:buAutoNum type="arabicPlain" startAt="21"/>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startAt="21"/>
            </a:pPr>
            <a:r>
              <a:rPr lang="en-US" altLang="ko-KR" sz="1400" dirty="0">
                <a:solidFill>
                  <a:schemeClr val="tx1"/>
                </a:solidFill>
                <a:latin typeface="Courier New" pitchFamily="49" charset="0"/>
                <a:ea typeface="맑은 고딕" pitchFamily="50" charset="-127"/>
                <a:cs typeface="Courier New" pitchFamily="49" charset="0"/>
              </a:rPr>
              <a:t> 	</a:t>
            </a:r>
            <a:r>
              <a:rPr lang="en-US" altLang="ko-KR" sz="1400" dirty="0" err="1">
                <a:solidFill>
                  <a:schemeClr val="tx1"/>
                </a:solidFill>
                <a:latin typeface="Courier New" pitchFamily="49" charset="0"/>
                <a:ea typeface="맑은 고딕" pitchFamily="50" charset="-127"/>
                <a:cs typeface="Courier New" pitchFamily="49" charset="0"/>
              </a:rPr>
              <a:t>mState</a:t>
            </a:r>
            <a:r>
              <a:rPr lang="en-US" altLang="ko-KR" sz="1400" dirty="0">
                <a:solidFill>
                  <a:schemeClr val="tx1"/>
                </a:solidFill>
                <a:latin typeface="Courier New" pitchFamily="49" charset="0"/>
                <a:ea typeface="맑은 고딕" pitchFamily="50" charset="-127"/>
                <a:cs typeface="Courier New" pitchFamily="49" charset="0"/>
              </a:rPr>
              <a:t> = </a:t>
            </a:r>
            <a:r>
              <a:rPr lang="en-US" altLang="ko-KR" sz="1400" dirty="0" err="1">
                <a:solidFill>
                  <a:schemeClr val="tx1"/>
                </a:solidFill>
                <a:latin typeface="Courier New" pitchFamily="49" charset="0"/>
                <a:ea typeface="맑은 고딕" pitchFamily="50" charset="-127"/>
                <a:cs typeface="Courier New" pitchFamily="49" charset="0"/>
              </a:rPr>
              <a:t>mThread</a:t>
            </a:r>
            <a:r>
              <a:rPr lang="en-US" altLang="ko-KR" sz="1400" dirty="0">
                <a:solidFill>
                  <a:schemeClr val="tx1"/>
                </a:solidFill>
                <a:latin typeface="Courier New" pitchFamily="49" charset="0"/>
                <a:ea typeface="맑은 고딕" pitchFamily="50" charset="-127"/>
                <a:cs typeface="Courier New" pitchFamily="49" charset="0"/>
              </a:rPr>
              <a:t>-&gt;State; </a:t>
            </a:r>
          </a:p>
          <a:p>
            <a:pPr marL="342900" indent="-342900">
              <a:buAutoNum type="arabicPlain" startAt="21"/>
            </a:pPr>
            <a:r>
              <a:rPr lang="en-US" altLang="ko-KR" sz="1400" dirty="0">
                <a:solidFill>
                  <a:schemeClr val="tx1"/>
                </a:solidFill>
                <a:latin typeface="Courier New" pitchFamily="49" charset="0"/>
                <a:ea typeface="맑은 고딕" pitchFamily="50" charset="-127"/>
                <a:cs typeface="Courier New" pitchFamily="49" charset="0"/>
              </a:rPr>
              <a:t> 	…</a:t>
            </a:r>
          </a:p>
          <a:p>
            <a:pPr marL="342900" indent="-342900">
              <a:buAutoNum type="arabicPlain" startAt="21"/>
            </a:pPr>
            <a:r>
              <a:rPr lang="en-US" altLang="ko-KR" sz="1400" dirty="0">
                <a:solidFill>
                  <a:schemeClr val="tx1"/>
                </a:solidFill>
                <a:latin typeface="Courier New" pitchFamily="49" charset="0"/>
                <a:ea typeface="맑은 고딕" pitchFamily="50" charset="-127"/>
                <a:cs typeface="Courier New" pitchFamily="49" charset="0"/>
              </a:rPr>
              <a:t>}</a:t>
            </a:r>
            <a:endParaRPr lang="en-US" altLang="ko-KR" sz="1400"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276469553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9327D7-1C87-93B8-63C5-81D45FBAB627}"/>
              </a:ext>
            </a:extLst>
          </p:cNvPr>
          <p:cNvSpPr>
            <a:spLocks noGrp="1"/>
          </p:cNvSpPr>
          <p:nvPr>
            <p:ph type="title"/>
          </p:nvPr>
        </p:nvSpPr>
        <p:spPr>
          <a:xfrm>
            <a:off x="480060" y="325369"/>
            <a:ext cx="3276451" cy="1956841"/>
          </a:xfrm>
        </p:spPr>
        <p:txBody>
          <a:bodyPr anchor="b">
            <a:normAutofit/>
          </a:bodyPr>
          <a:lstStyle/>
          <a:p>
            <a:r>
              <a:rPr lang="en-GB" sz="3300"/>
              <a:t>A</a:t>
            </a:r>
            <a:r>
              <a:rPr lang="en-IT" sz="3300"/>
              <a:t>nd now… the fresh prince of concurrency bugs...</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199269-DF1B-8962-7251-00B1DE8DDC53}"/>
              </a:ext>
            </a:extLst>
          </p:cNvPr>
          <p:cNvSpPr>
            <a:spLocks noGrp="1"/>
          </p:cNvSpPr>
          <p:nvPr>
            <p:ph idx="1"/>
          </p:nvPr>
        </p:nvSpPr>
        <p:spPr>
          <a:xfrm>
            <a:off x="480060" y="2872899"/>
            <a:ext cx="3182691" cy="3320668"/>
          </a:xfrm>
        </p:spPr>
        <p:txBody>
          <a:bodyPr>
            <a:normAutofit/>
          </a:bodyPr>
          <a:lstStyle/>
          <a:p>
            <a:pPr marL="0" indent="0">
              <a:buNone/>
            </a:pPr>
            <a:endParaRPr lang="en-IT" sz="1900"/>
          </a:p>
          <a:p>
            <a:pPr marL="0" indent="0">
              <a:buNone/>
            </a:pPr>
            <a:endParaRPr lang="en-IT" sz="1900"/>
          </a:p>
          <a:p>
            <a:pPr marL="0" indent="0">
              <a:buNone/>
            </a:pPr>
            <a:endParaRPr lang="en-IT" sz="1900"/>
          </a:p>
          <a:p>
            <a:pPr marL="0" indent="0">
              <a:buNone/>
            </a:pPr>
            <a:r>
              <a:rPr lang="en-IT" sz="1900"/>
              <a:t>&lt;momentOfSuspense&gt;</a:t>
            </a:r>
          </a:p>
        </p:txBody>
      </p:sp>
      <p:pic>
        <p:nvPicPr>
          <p:cNvPr id="1026" name="Picture 2" descr="The Fresh Prince of Bel-Air (TV Series 1990–1996) - Episode ...">
            <a:extLst>
              <a:ext uri="{FF2B5EF4-FFF2-40B4-BE49-F238E27FC236}">
                <a16:creationId xmlns:a16="http://schemas.microsoft.com/office/drawing/2014/main" id="{FE217624-967C-163D-1183-E39019679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11267"/>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661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92985-7820-AB64-FC62-0DFA582A764E}"/>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05708444-951F-21EF-FE97-4849F04CE583}"/>
              </a:ext>
            </a:extLst>
          </p:cNvPr>
          <p:cNvSpPr>
            <a:spLocks noGrp="1"/>
          </p:cNvSpPr>
          <p:nvPr>
            <p:ph idx="1"/>
          </p:nvPr>
        </p:nvSpPr>
        <p:spPr/>
        <p:txBody>
          <a:bodyPr/>
          <a:lstStyle/>
          <a:p>
            <a:endParaRPr lang="en-IT"/>
          </a:p>
        </p:txBody>
      </p:sp>
      <p:pic>
        <p:nvPicPr>
          <p:cNvPr id="6146" name="Picture 2" descr="EP112: What is a deadlock? - ByteByteGo Newsletter">
            <a:extLst>
              <a:ext uri="{FF2B5EF4-FFF2-40B4-BE49-F238E27FC236}">
                <a16:creationId xmlns:a16="http://schemas.microsoft.com/office/drawing/2014/main" id="{BAA85F26-CD4F-762B-C487-5D82E0E2A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0"/>
            <a:ext cx="52752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11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Deadlock Bugs</a:t>
            </a:r>
            <a:endParaRPr lang="ko-KR" altLang="en-US" dirty="0"/>
          </a:p>
        </p:txBody>
      </p:sp>
      <p:sp>
        <p:nvSpPr>
          <p:cNvPr id="3" name="내용 개체 틀 2"/>
          <p:cNvSpPr>
            <a:spLocks noGrp="1"/>
          </p:cNvSpPr>
          <p:nvPr>
            <p:ph idx="1"/>
          </p:nvPr>
        </p:nvSpPr>
        <p:spPr>
          <a:xfrm>
            <a:off x="628650" y="1612970"/>
            <a:ext cx="7886700" cy="4351338"/>
          </a:xfrm>
        </p:spPr>
        <p:txBody>
          <a:bodyPr>
            <a:normAutofit/>
          </a:bodyPr>
          <a:lstStyle/>
          <a:p>
            <a:pPr lvl="1"/>
            <a:endParaRPr lang="en-US" altLang="ko-KR" sz="2000" dirty="0"/>
          </a:p>
          <a:p>
            <a:pPr lvl="1"/>
            <a:endParaRPr lang="en-US" altLang="ko-KR" sz="2000" dirty="0"/>
          </a:p>
          <a:p>
            <a:pPr lvl="1"/>
            <a:endParaRPr lang="en-US" altLang="ko-KR" sz="2000" dirty="0"/>
          </a:p>
          <a:p>
            <a:pPr lvl="1"/>
            <a:r>
              <a:rPr lang="en-US" altLang="ko-KR" sz="2000" dirty="0">
                <a:cs typeface="Courier New" panose="02070309020205020404" pitchFamily="49" charset="0"/>
              </a:rPr>
              <a:t>The presence of </a:t>
            </a:r>
            <a:r>
              <a:rPr lang="en-US" altLang="ko-KR" sz="2000" dirty="0">
                <a:solidFill>
                  <a:schemeClr val="accent6">
                    <a:lumMod val="75000"/>
                  </a:schemeClr>
                </a:solidFill>
                <a:cs typeface="Courier New" panose="02070309020205020404" pitchFamily="49" charset="0"/>
              </a:rPr>
              <a:t>a cycle</a:t>
            </a:r>
          </a:p>
          <a:p>
            <a:pPr lvl="2"/>
            <a:r>
              <a:rPr lang="en-US" altLang="ko-KR" sz="1800" dirty="0">
                <a:latin typeface="Courier New" panose="02070309020205020404" pitchFamily="49" charset="0"/>
                <a:cs typeface="Courier New" panose="02070309020205020404" pitchFamily="49" charset="0"/>
              </a:rPr>
              <a:t>Thread1</a:t>
            </a:r>
            <a:r>
              <a:rPr lang="en-US" altLang="ko-KR" sz="1800" dirty="0"/>
              <a:t> is holding a lock </a:t>
            </a:r>
            <a:r>
              <a:rPr lang="en-US" altLang="ko-KR" sz="1800" dirty="0">
                <a:latin typeface="Courier New" panose="02070309020205020404" pitchFamily="49" charset="0"/>
                <a:cs typeface="Courier New" panose="02070309020205020404" pitchFamily="49" charset="0"/>
              </a:rPr>
              <a:t>L1</a:t>
            </a:r>
            <a:r>
              <a:rPr lang="en-US" altLang="ko-KR" sz="1800" dirty="0"/>
              <a:t> and waiting for another one, </a:t>
            </a:r>
            <a:r>
              <a:rPr lang="en-US" altLang="ko-KR" sz="1800" dirty="0">
                <a:latin typeface="Courier New" panose="02070309020205020404" pitchFamily="49" charset="0"/>
                <a:cs typeface="Courier New" panose="02070309020205020404" pitchFamily="49" charset="0"/>
              </a:rPr>
              <a:t>L2</a:t>
            </a:r>
            <a:r>
              <a:rPr lang="en-US" altLang="ko-KR" sz="1800" dirty="0"/>
              <a:t>.</a:t>
            </a:r>
          </a:p>
          <a:p>
            <a:pPr lvl="2"/>
            <a:r>
              <a:rPr lang="en-US" altLang="ko-KR" sz="1800" dirty="0">
                <a:latin typeface="Courier New" panose="02070309020205020404" pitchFamily="49" charset="0"/>
                <a:cs typeface="Courier New" panose="02070309020205020404" pitchFamily="49" charset="0"/>
              </a:rPr>
              <a:t>Thread2</a:t>
            </a:r>
            <a:r>
              <a:rPr lang="en-US" altLang="ko-KR" sz="1800" dirty="0"/>
              <a:t> that holds lock </a:t>
            </a:r>
            <a:r>
              <a:rPr lang="en-US" altLang="ko-KR" sz="1800" dirty="0">
                <a:latin typeface="Courier New" panose="02070309020205020404" pitchFamily="49" charset="0"/>
                <a:cs typeface="Courier New" panose="02070309020205020404" pitchFamily="49" charset="0"/>
              </a:rPr>
              <a:t>L2</a:t>
            </a:r>
            <a:r>
              <a:rPr lang="en-US" altLang="ko-KR" sz="1800" dirty="0"/>
              <a:t> is waiting for </a:t>
            </a:r>
            <a:r>
              <a:rPr lang="en-US" altLang="ko-KR" sz="1800" dirty="0">
                <a:latin typeface="Courier New" panose="02070309020205020404" pitchFamily="49" charset="0"/>
                <a:cs typeface="Courier New" panose="02070309020205020404" pitchFamily="49" charset="0"/>
              </a:rPr>
              <a:t>L1</a:t>
            </a:r>
            <a:r>
              <a:rPr lang="en-US" altLang="ko-KR" sz="1800" dirty="0"/>
              <a:t> to be released.</a:t>
            </a:r>
          </a:p>
          <a:p>
            <a:pPr lvl="1"/>
            <a:endParaRPr lang="ko-KR" altLang="en-US" sz="2000" dirty="0"/>
          </a:p>
        </p:txBody>
      </p:sp>
      <p:graphicFrame>
        <p:nvGraphicFramePr>
          <p:cNvPr id="9" name="표 8"/>
          <p:cNvGraphicFramePr>
            <a:graphicFrameLocks noGrp="1"/>
          </p:cNvGraphicFramePr>
          <p:nvPr>
            <p:extLst>
              <p:ext uri="{D42A27DB-BD31-4B8C-83A1-F6EECF244321}">
                <p14:modId xmlns:p14="http://schemas.microsoft.com/office/powerpoint/2010/main" val="3022934275"/>
              </p:ext>
            </p:extLst>
          </p:nvPr>
        </p:nvGraphicFramePr>
        <p:xfrm>
          <a:off x="2392710" y="1464513"/>
          <a:ext cx="4320480" cy="1158240"/>
        </p:xfrm>
        <a:graphic>
          <a:graphicData uri="http://schemas.openxmlformats.org/drawingml/2006/table">
            <a:tbl>
              <a:tblPr firstRow="1" bandRow="1">
                <a:tableStyleId>{2D5ABB26-0587-4C30-8999-92F81FD0307C}</a:tableStyleId>
              </a:tblPr>
              <a:tblGrid>
                <a:gridCol w="2160240">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370840">
                <a:tc>
                  <a:txBody>
                    <a:bodyPr/>
                    <a:lstStyle/>
                    <a:p>
                      <a:pPr algn="ctr">
                        <a:lnSpc>
                          <a:spcPct val="150000"/>
                        </a:lnSpc>
                      </a:pPr>
                      <a:r>
                        <a:rPr lang="en-US" altLang="ko-KR" sz="1600" dirty="0">
                          <a:latin typeface="Courier New" panose="02070309020205020404" pitchFamily="49" charset="0"/>
                          <a:cs typeface="Courier New" panose="02070309020205020404" pitchFamily="49" charset="0"/>
                        </a:rPr>
                        <a:t>Thread 1:</a:t>
                      </a:r>
                    </a:p>
                    <a:p>
                      <a:pPr algn="ctr">
                        <a:lnSpc>
                          <a:spcPct val="150000"/>
                        </a:lnSpc>
                      </a:pPr>
                      <a:r>
                        <a:rPr lang="en-US" altLang="ko-KR" sz="1600" dirty="0">
                          <a:latin typeface="Courier New" panose="02070309020205020404" pitchFamily="49" charset="0"/>
                          <a:cs typeface="Courier New" panose="02070309020205020404" pitchFamily="49" charset="0"/>
                        </a:rPr>
                        <a:t>lock(L1);</a:t>
                      </a:r>
                    </a:p>
                    <a:p>
                      <a:pPr algn="ctr">
                        <a:lnSpc>
                          <a:spcPct val="150000"/>
                        </a:lnSpc>
                      </a:pPr>
                      <a:r>
                        <a:rPr lang="en-US" altLang="ko-KR" sz="1600" dirty="0">
                          <a:latin typeface="Courier New" panose="02070309020205020404" pitchFamily="49" charset="0"/>
                          <a:cs typeface="Courier New" panose="02070309020205020404" pitchFamily="49" charset="0"/>
                        </a:rPr>
                        <a:t>lock(L2);</a:t>
                      </a:r>
                      <a:endParaRPr lang="en-US" altLang="ko-KR" sz="1600" dirty="0">
                        <a:solidFill>
                          <a:schemeClr val="tx1"/>
                        </a:solidFill>
                        <a:latin typeface="Courier New" pitchFamily="49" charset="0"/>
                        <a:cs typeface="Courier New" pitchFamily="49" charset="0"/>
                      </a:endParaRPr>
                    </a:p>
                  </a:txBody>
                  <a:tcPr/>
                </a:tc>
                <a:tc>
                  <a:txBody>
                    <a:bodyPr/>
                    <a:lstStyle/>
                    <a:p>
                      <a:pPr algn="ctr">
                        <a:lnSpc>
                          <a:spcPct val="150000"/>
                        </a:lnSpc>
                      </a:pPr>
                      <a:r>
                        <a:rPr lang="en-US" altLang="ko-KR" sz="1600" dirty="0">
                          <a:latin typeface="Courier New" panose="02070309020205020404" pitchFamily="49" charset="0"/>
                          <a:cs typeface="Courier New" panose="02070309020205020404" pitchFamily="49" charset="0"/>
                        </a:rPr>
                        <a:t>Thread 2:</a:t>
                      </a:r>
                    </a:p>
                    <a:p>
                      <a:pPr algn="ctr">
                        <a:lnSpc>
                          <a:spcPct val="150000"/>
                        </a:lnSpc>
                      </a:pPr>
                      <a:r>
                        <a:rPr lang="en-US" altLang="ko-KR" sz="1600" dirty="0">
                          <a:latin typeface="Courier New" panose="02070309020205020404" pitchFamily="49" charset="0"/>
                          <a:cs typeface="Courier New" panose="02070309020205020404" pitchFamily="49" charset="0"/>
                        </a:rPr>
                        <a:t>lock(L2);</a:t>
                      </a:r>
                    </a:p>
                    <a:p>
                      <a:pPr algn="ctr">
                        <a:lnSpc>
                          <a:spcPct val="150000"/>
                        </a:lnSpc>
                      </a:pPr>
                      <a:r>
                        <a:rPr lang="en-US" altLang="ko-KR" sz="1600" dirty="0">
                          <a:latin typeface="Courier New" panose="02070309020205020404" pitchFamily="49" charset="0"/>
                          <a:cs typeface="Courier New" panose="02070309020205020404" pitchFamily="49" charset="0"/>
                        </a:rPr>
                        <a:t>lock(L1);</a:t>
                      </a:r>
                      <a:endParaRPr lang="en-US" altLang="ko-KR" sz="1600" dirty="0">
                        <a:solidFill>
                          <a:schemeClr val="tx1"/>
                        </a:solidFill>
                        <a:latin typeface="Courier New" pitchFamily="49" charset="0"/>
                        <a:cs typeface="Courier New" pitchFamily="49" charset="0"/>
                      </a:endParaRPr>
                    </a:p>
                  </a:txBody>
                  <a:tcPr/>
                </a:tc>
                <a:extLst>
                  <a:ext uri="{0D108BD9-81ED-4DB2-BD59-A6C34878D82A}">
                    <a16:rowId xmlns:a16="http://schemas.microsoft.com/office/drawing/2014/main" val="10000"/>
                  </a:ext>
                </a:extLst>
              </a:tr>
            </a:tbl>
          </a:graphicData>
        </a:graphic>
      </p:graphicFrame>
      <p:grpSp>
        <p:nvGrpSpPr>
          <p:cNvPr id="29" name="그룹 28"/>
          <p:cNvGrpSpPr/>
          <p:nvPr/>
        </p:nvGrpSpPr>
        <p:grpSpPr>
          <a:xfrm>
            <a:off x="3131840" y="3697287"/>
            <a:ext cx="2988216" cy="2756049"/>
            <a:chOff x="3131840" y="3697287"/>
            <a:chExt cx="2988216" cy="2756049"/>
          </a:xfrm>
        </p:grpSpPr>
        <p:sp>
          <p:nvSpPr>
            <p:cNvPr id="10" name="직사각형 9"/>
            <p:cNvSpPr/>
            <p:nvPr/>
          </p:nvSpPr>
          <p:spPr>
            <a:xfrm>
              <a:off x="5160608" y="3789040"/>
              <a:ext cx="828000" cy="720000"/>
            </a:xfrm>
            <a:prstGeom prst="rect">
              <a:avLst/>
            </a:prstGeom>
            <a:no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wrap="square" lIns="0" rIns="0" rtlCol="0" anchor="ctr">
              <a:noAutofit/>
            </a:bodyPr>
            <a:lstStyle/>
            <a:p>
              <a:pPr algn="ctr"/>
              <a:r>
                <a:rPr lang="en-US" altLang="ko-KR" sz="1200" dirty="0">
                  <a:solidFill>
                    <a:prstClr val="black"/>
                  </a:solidFill>
                  <a:latin typeface="Courier New" panose="02070309020205020404" pitchFamily="49" charset="0"/>
                  <a:ea typeface="맑은 고딕" pitchFamily="50" charset="-127"/>
                  <a:cs typeface="Courier New" panose="02070309020205020404" pitchFamily="49" charset="0"/>
                </a:rPr>
                <a:t>Lock L1</a:t>
              </a:r>
              <a:endParaRPr lang="ko-KR" altLang="en-US" sz="1200" dirty="0">
                <a:solidFill>
                  <a:prstClr val="black"/>
                </a:solidFill>
                <a:latin typeface="Courier New" panose="02070309020205020404" pitchFamily="49" charset="0"/>
                <a:ea typeface="맑은 고딕" pitchFamily="50" charset="-127"/>
                <a:cs typeface="Courier New" panose="02070309020205020404" pitchFamily="49" charset="0"/>
              </a:endParaRPr>
            </a:p>
          </p:txBody>
        </p:sp>
        <p:sp>
          <p:nvSpPr>
            <p:cNvPr id="11" name="타원 10"/>
            <p:cNvSpPr/>
            <p:nvPr/>
          </p:nvSpPr>
          <p:spPr>
            <a:xfrm>
              <a:off x="3131840" y="3697287"/>
              <a:ext cx="1044000" cy="900000"/>
            </a:xfrm>
            <a:prstGeom prst="ellipse">
              <a:avLst/>
            </a:prstGeom>
            <a:no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wrap="square" lIns="0" rIns="0" rtlCol="0" anchor="ctr">
              <a:noAutofit/>
            </a:bodyPr>
            <a:lstStyle/>
            <a:p>
              <a:pPr algn="ctr"/>
              <a:r>
                <a:rPr lang="en-US" altLang="ko-KR" sz="1200" dirty="0">
                  <a:solidFill>
                    <a:prstClr val="black"/>
                  </a:solidFill>
                  <a:latin typeface="Courier New" panose="02070309020205020404" pitchFamily="49" charset="0"/>
                  <a:ea typeface="맑은 고딕" pitchFamily="50" charset="-127"/>
                  <a:cs typeface="Courier New" panose="02070309020205020404" pitchFamily="49" charset="0"/>
                </a:rPr>
                <a:t>Thread 1</a:t>
              </a:r>
              <a:endParaRPr lang="ko-KR" altLang="en-US" sz="1200" dirty="0">
                <a:solidFill>
                  <a:prstClr val="black"/>
                </a:solidFill>
                <a:latin typeface="Courier New" panose="02070309020205020404" pitchFamily="49" charset="0"/>
                <a:ea typeface="맑은 고딕" pitchFamily="50" charset="-127"/>
                <a:cs typeface="Courier New" panose="02070309020205020404" pitchFamily="49" charset="0"/>
              </a:endParaRPr>
            </a:p>
          </p:txBody>
        </p:sp>
        <p:sp>
          <p:nvSpPr>
            <p:cNvPr id="12" name="직사각형 11"/>
            <p:cNvSpPr/>
            <p:nvPr/>
          </p:nvSpPr>
          <p:spPr>
            <a:xfrm>
              <a:off x="3248267" y="5661328"/>
              <a:ext cx="828000" cy="720000"/>
            </a:xfrm>
            <a:prstGeom prst="rect">
              <a:avLst/>
            </a:prstGeom>
            <a:no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wrap="square" lIns="0" rIns="0" rtlCol="0" anchor="ctr">
              <a:noAutofit/>
            </a:bodyPr>
            <a:lstStyle/>
            <a:p>
              <a:pPr algn="ctr"/>
              <a:r>
                <a:rPr lang="en-US" altLang="ko-KR" sz="1200" dirty="0">
                  <a:solidFill>
                    <a:prstClr val="black"/>
                  </a:solidFill>
                  <a:latin typeface="Courier New" panose="02070309020205020404" pitchFamily="49" charset="0"/>
                  <a:ea typeface="맑은 고딕" pitchFamily="50" charset="-127"/>
                  <a:cs typeface="Courier New" panose="02070309020205020404" pitchFamily="49" charset="0"/>
                </a:rPr>
                <a:t>Lock L2</a:t>
              </a:r>
              <a:endParaRPr lang="ko-KR" altLang="en-US" sz="1200" dirty="0">
                <a:solidFill>
                  <a:prstClr val="black"/>
                </a:solidFill>
                <a:latin typeface="Courier New" panose="02070309020205020404" pitchFamily="49" charset="0"/>
                <a:ea typeface="맑은 고딕" pitchFamily="50" charset="-127"/>
                <a:cs typeface="Courier New" panose="02070309020205020404" pitchFamily="49" charset="0"/>
              </a:endParaRPr>
            </a:p>
          </p:txBody>
        </p:sp>
        <p:sp>
          <p:nvSpPr>
            <p:cNvPr id="13" name="타원 12"/>
            <p:cNvSpPr/>
            <p:nvPr/>
          </p:nvSpPr>
          <p:spPr>
            <a:xfrm>
              <a:off x="5076056" y="5553336"/>
              <a:ext cx="1044000" cy="900000"/>
            </a:xfrm>
            <a:prstGeom prst="ellipse">
              <a:avLst/>
            </a:prstGeom>
            <a:no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wrap="square" lIns="0" rIns="0" rtlCol="0" anchor="ctr">
              <a:noAutofit/>
            </a:bodyPr>
            <a:lstStyle/>
            <a:p>
              <a:pPr algn="ctr"/>
              <a:r>
                <a:rPr lang="en-US" altLang="ko-KR" sz="1200" dirty="0">
                  <a:solidFill>
                    <a:prstClr val="black"/>
                  </a:solidFill>
                  <a:latin typeface="Courier New" panose="02070309020205020404" pitchFamily="49" charset="0"/>
                  <a:ea typeface="맑은 고딕" pitchFamily="50" charset="-127"/>
                  <a:cs typeface="Courier New" panose="02070309020205020404" pitchFamily="49" charset="0"/>
                </a:rPr>
                <a:t>Thread 2</a:t>
              </a:r>
              <a:endParaRPr lang="ko-KR" altLang="en-US" sz="1200" dirty="0">
                <a:solidFill>
                  <a:prstClr val="black"/>
                </a:solidFill>
                <a:latin typeface="Courier New" panose="02070309020205020404" pitchFamily="49" charset="0"/>
                <a:ea typeface="맑은 고딕" pitchFamily="50" charset="-127"/>
                <a:cs typeface="Courier New" panose="02070309020205020404" pitchFamily="49" charset="0"/>
              </a:endParaRPr>
            </a:p>
          </p:txBody>
        </p:sp>
        <p:sp>
          <p:nvSpPr>
            <p:cNvPr id="16" name="TextBox 15"/>
            <p:cNvSpPr txBox="1"/>
            <p:nvPr/>
          </p:nvSpPr>
          <p:spPr>
            <a:xfrm>
              <a:off x="4337978" y="3813249"/>
              <a:ext cx="606256" cy="276999"/>
            </a:xfrm>
            <a:prstGeom prst="rect">
              <a:avLst/>
            </a:prstGeom>
            <a:noFill/>
          </p:spPr>
          <p:txBody>
            <a:bodyPr wrap="none" rtlCol="0">
              <a:spAutoFit/>
            </a:bodyPr>
            <a:lstStyle/>
            <a:p>
              <a:r>
                <a:rPr lang="en-US" altLang="ko-KR" sz="1200" b="1" dirty="0">
                  <a:latin typeface="맑은 고딕" pitchFamily="50" charset="-127"/>
                  <a:ea typeface="맑은 고딕" pitchFamily="50" charset="-127"/>
                </a:rPr>
                <a:t>Holds</a:t>
              </a:r>
              <a:endParaRPr lang="ko-KR" altLang="en-US" sz="1200" b="1" dirty="0">
                <a:latin typeface="맑은 고딕" pitchFamily="50" charset="-127"/>
                <a:ea typeface="맑은 고딕" pitchFamily="50" charset="-127"/>
              </a:endParaRPr>
            </a:p>
          </p:txBody>
        </p:sp>
        <p:cxnSp>
          <p:nvCxnSpPr>
            <p:cNvPr id="17" name="직선 연결선 16"/>
            <p:cNvCxnSpPr/>
            <p:nvPr/>
          </p:nvCxnSpPr>
          <p:spPr>
            <a:xfrm flipV="1">
              <a:off x="3653840" y="4652590"/>
              <a:ext cx="0" cy="971274"/>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6200000">
              <a:off x="2910772" y="4959676"/>
              <a:ext cx="982128" cy="276999"/>
            </a:xfrm>
            <a:prstGeom prst="rect">
              <a:avLst/>
            </a:prstGeom>
            <a:noFill/>
          </p:spPr>
          <p:txBody>
            <a:bodyPr wrap="none" rtlCol="0">
              <a:spAutoFit/>
            </a:bodyPr>
            <a:lstStyle/>
            <a:p>
              <a:r>
                <a:rPr lang="en-US" altLang="ko-KR" sz="1200" b="1" dirty="0">
                  <a:latin typeface="맑은 고딕" pitchFamily="50" charset="-127"/>
                  <a:ea typeface="맑은 고딕" pitchFamily="50" charset="-127"/>
                </a:rPr>
                <a:t>Wanted by</a:t>
              </a:r>
              <a:endParaRPr lang="ko-KR" altLang="en-US" sz="1200" b="1" dirty="0">
                <a:latin typeface="맑은 고딕" pitchFamily="50" charset="-127"/>
                <a:ea typeface="맑은 고딕" pitchFamily="50" charset="-127"/>
              </a:endParaRPr>
            </a:p>
          </p:txBody>
        </p:sp>
        <p:cxnSp>
          <p:nvCxnSpPr>
            <p:cNvPr id="19" name="직선 연결선 18"/>
            <p:cNvCxnSpPr/>
            <p:nvPr/>
          </p:nvCxnSpPr>
          <p:spPr>
            <a:xfrm flipH="1">
              <a:off x="4188408" y="6021328"/>
              <a:ext cx="794667" cy="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375594" y="6054065"/>
              <a:ext cx="606256" cy="276999"/>
            </a:xfrm>
            <a:prstGeom prst="rect">
              <a:avLst/>
            </a:prstGeom>
            <a:noFill/>
          </p:spPr>
          <p:txBody>
            <a:bodyPr wrap="none" rtlCol="0">
              <a:spAutoFit/>
            </a:bodyPr>
            <a:lstStyle/>
            <a:p>
              <a:r>
                <a:rPr lang="en-US" altLang="ko-KR" sz="1200" b="1" dirty="0">
                  <a:latin typeface="맑은 고딕" pitchFamily="50" charset="-127"/>
                  <a:ea typeface="맑은 고딕" pitchFamily="50" charset="-127"/>
                </a:rPr>
                <a:t>Holds</a:t>
              </a:r>
              <a:endParaRPr lang="ko-KR" altLang="en-US" sz="1200" b="1" dirty="0">
                <a:latin typeface="맑은 고딕" pitchFamily="50" charset="-127"/>
                <a:ea typeface="맑은 고딕" pitchFamily="50" charset="-127"/>
              </a:endParaRPr>
            </a:p>
          </p:txBody>
        </p:sp>
        <p:sp>
          <p:nvSpPr>
            <p:cNvPr id="22" name="TextBox 21"/>
            <p:cNvSpPr txBox="1"/>
            <p:nvPr/>
          </p:nvSpPr>
          <p:spPr>
            <a:xfrm rot="5400000">
              <a:off x="5286622" y="4933693"/>
              <a:ext cx="982128" cy="276999"/>
            </a:xfrm>
            <a:prstGeom prst="rect">
              <a:avLst/>
            </a:prstGeom>
            <a:noFill/>
          </p:spPr>
          <p:txBody>
            <a:bodyPr wrap="none" rtlCol="0">
              <a:spAutoFit/>
            </a:bodyPr>
            <a:lstStyle/>
            <a:p>
              <a:r>
                <a:rPr lang="en-US" altLang="ko-KR" sz="1200" b="1" dirty="0">
                  <a:latin typeface="맑은 고딕" pitchFamily="50" charset="-127"/>
                  <a:ea typeface="맑은 고딕" pitchFamily="50" charset="-127"/>
                </a:rPr>
                <a:t>Wanted by</a:t>
              </a:r>
              <a:endParaRPr lang="ko-KR" altLang="en-US" sz="1200" b="1" dirty="0">
                <a:latin typeface="맑은 고딕" pitchFamily="50" charset="-127"/>
                <a:ea typeface="맑은 고딕" pitchFamily="50" charset="-127"/>
              </a:endParaRPr>
            </a:p>
          </p:txBody>
        </p:sp>
        <p:cxnSp>
          <p:nvCxnSpPr>
            <p:cNvPr id="26" name="직선 연결선 25"/>
            <p:cNvCxnSpPr/>
            <p:nvPr/>
          </p:nvCxnSpPr>
          <p:spPr>
            <a:xfrm flipH="1">
              <a:off x="4243772" y="4157199"/>
              <a:ext cx="794667" cy="0"/>
            </a:xfrm>
            <a:prstGeom prst="line">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flipV="1">
              <a:off x="5556560" y="4580412"/>
              <a:ext cx="0" cy="971274"/>
            </a:xfrm>
            <a:prstGeom prst="line">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64081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 Do Deadlocks Occur?</a:t>
            </a:r>
            <a:endParaRPr lang="ko-KR" altLang="en-US" dirty="0"/>
          </a:p>
        </p:txBody>
      </p:sp>
      <p:sp>
        <p:nvSpPr>
          <p:cNvPr id="3" name="내용 개체 틀 2"/>
          <p:cNvSpPr>
            <a:spLocks noGrp="1"/>
          </p:cNvSpPr>
          <p:nvPr>
            <p:ph idx="1"/>
          </p:nvPr>
        </p:nvSpPr>
        <p:spPr/>
        <p:txBody>
          <a:bodyPr/>
          <a:lstStyle/>
          <a:p>
            <a:r>
              <a:rPr lang="en-US" altLang="ko-KR" dirty="0"/>
              <a:t>Reason 1:</a:t>
            </a:r>
          </a:p>
          <a:p>
            <a:pPr lvl="1"/>
            <a:r>
              <a:rPr lang="en-US" altLang="ko-KR" dirty="0"/>
              <a:t>In large code bases, </a:t>
            </a:r>
            <a:r>
              <a:rPr lang="en-US" altLang="ko-KR" dirty="0">
                <a:solidFill>
                  <a:schemeClr val="accent6">
                    <a:lumMod val="75000"/>
                  </a:schemeClr>
                </a:solidFill>
              </a:rPr>
              <a:t>complex dependencies </a:t>
            </a:r>
            <a:r>
              <a:rPr lang="en-US" altLang="ko-KR" dirty="0"/>
              <a:t>arise between components.</a:t>
            </a:r>
          </a:p>
          <a:p>
            <a:pPr lvl="1"/>
            <a:endParaRPr lang="en-US" altLang="ko-KR" dirty="0"/>
          </a:p>
          <a:p>
            <a:r>
              <a:rPr lang="en-US" altLang="ko-KR" dirty="0"/>
              <a:t>Reason 2:</a:t>
            </a:r>
          </a:p>
          <a:p>
            <a:pPr lvl="1"/>
            <a:r>
              <a:rPr lang="en-US" altLang="ko-KR" dirty="0"/>
              <a:t>Due to the nature of </a:t>
            </a:r>
            <a:r>
              <a:rPr lang="en-US" altLang="ko-KR" dirty="0">
                <a:solidFill>
                  <a:schemeClr val="accent6">
                    <a:lumMod val="75000"/>
                  </a:schemeClr>
                </a:solidFill>
              </a:rPr>
              <a:t>encapsulation</a:t>
            </a:r>
          </a:p>
          <a:p>
            <a:pPr lvl="2"/>
            <a:r>
              <a:rPr lang="en-US" altLang="ko-KR" dirty="0"/>
              <a:t>Hide details of implementations and make software easier to build in a modular way.</a:t>
            </a:r>
          </a:p>
          <a:p>
            <a:pPr lvl="2"/>
            <a:r>
              <a:rPr lang="en-US" altLang="ko-KR" dirty="0"/>
              <a:t>Such </a:t>
            </a:r>
            <a:r>
              <a:rPr lang="en-US" altLang="ko-KR" dirty="0">
                <a:solidFill>
                  <a:schemeClr val="accent6">
                    <a:lumMod val="75000"/>
                  </a:schemeClr>
                </a:solidFill>
              </a:rPr>
              <a:t>modularity</a:t>
            </a:r>
            <a:r>
              <a:rPr lang="en-US" altLang="ko-KR" dirty="0"/>
              <a:t> </a:t>
            </a:r>
            <a:r>
              <a:rPr lang="en-US" altLang="ko-KR" i="1" dirty="0"/>
              <a:t>does not mesh</a:t>
            </a:r>
            <a:r>
              <a:rPr lang="en-US" altLang="ko-KR" dirty="0"/>
              <a:t> well with </a:t>
            </a:r>
            <a:r>
              <a:rPr lang="en-US" altLang="ko-KR" u="sng" dirty="0"/>
              <a:t>locking</a:t>
            </a:r>
            <a:r>
              <a:rPr lang="en-US" altLang="ko-KR" dirty="0"/>
              <a:t>.</a:t>
            </a:r>
          </a:p>
        </p:txBody>
      </p:sp>
    </p:spTree>
    <p:extLst>
      <p:ext uri="{BB962C8B-B14F-4D97-AF65-F5344CB8AC3E}">
        <p14:creationId xmlns:p14="http://schemas.microsoft.com/office/powerpoint/2010/main" val="380746448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 Do Deadlocks Occur? (Cont.)</a:t>
            </a:r>
            <a:endParaRPr lang="ko-KR" altLang="en-US" dirty="0"/>
          </a:p>
        </p:txBody>
      </p:sp>
      <p:sp>
        <p:nvSpPr>
          <p:cNvPr id="3" name="내용 개체 틀 2"/>
          <p:cNvSpPr>
            <a:spLocks noGrp="1"/>
          </p:cNvSpPr>
          <p:nvPr>
            <p:ph idx="1"/>
          </p:nvPr>
        </p:nvSpPr>
        <p:spPr/>
        <p:txBody>
          <a:bodyPr/>
          <a:lstStyle/>
          <a:p>
            <a:r>
              <a:rPr lang="en-US" altLang="ko-KR" b="1" dirty="0"/>
              <a:t>Example</a:t>
            </a:r>
            <a:r>
              <a:rPr lang="en-US" altLang="ko-KR" dirty="0"/>
              <a:t>: Java Vector class and the method </a:t>
            </a:r>
            <a:r>
              <a:rPr lang="en-US" altLang="ko-KR" dirty="0" err="1">
                <a:latin typeface="Courier New" panose="02070309020205020404" pitchFamily="49" charset="0"/>
                <a:cs typeface="Courier New" panose="02070309020205020404" pitchFamily="49" charset="0"/>
              </a:rPr>
              <a:t>AddAll</a:t>
            </a:r>
            <a:r>
              <a:rPr lang="en-US" altLang="ko-KR" dirty="0">
                <a:latin typeface="Courier New" panose="02070309020205020404" pitchFamily="49" charset="0"/>
                <a:cs typeface="Courier New" panose="02070309020205020404" pitchFamily="49" charset="0"/>
              </a:rPr>
              <a:t>()</a:t>
            </a:r>
          </a:p>
          <a:p>
            <a:endParaRPr lang="en-US" altLang="ko-KR" dirty="0"/>
          </a:p>
          <a:p>
            <a:endParaRPr lang="en-US" altLang="ko-KR" dirty="0"/>
          </a:p>
          <a:p>
            <a:pPr lvl="1"/>
            <a:r>
              <a:rPr lang="en-US" altLang="ko-KR" b="1" dirty="0"/>
              <a:t>Locks</a:t>
            </a:r>
            <a:r>
              <a:rPr lang="en-US" altLang="ko-KR" dirty="0"/>
              <a:t> for both the vector being added to (</a:t>
            </a:r>
            <a:r>
              <a:rPr lang="en-US" altLang="ko-KR" dirty="0">
                <a:latin typeface="Courier New" panose="02070309020205020404" pitchFamily="49" charset="0"/>
                <a:cs typeface="Courier New" panose="02070309020205020404" pitchFamily="49" charset="0"/>
              </a:rPr>
              <a:t>v1</a:t>
            </a:r>
            <a:r>
              <a:rPr lang="en-US" altLang="ko-KR" dirty="0"/>
              <a:t>) and the parameter (</a:t>
            </a:r>
            <a:r>
              <a:rPr lang="en-US" altLang="ko-KR" dirty="0">
                <a:latin typeface="Courier New" panose="02070309020205020404" pitchFamily="49" charset="0"/>
                <a:cs typeface="Courier New" panose="02070309020205020404" pitchFamily="49" charset="0"/>
              </a:rPr>
              <a:t>v2</a:t>
            </a:r>
            <a:r>
              <a:rPr lang="en-US" altLang="ko-KR" dirty="0"/>
              <a:t>) </a:t>
            </a:r>
            <a:r>
              <a:rPr lang="en-US" altLang="ko-KR" i="1" u="sng" dirty="0"/>
              <a:t>need to be acquired explicitly</a:t>
            </a:r>
            <a:r>
              <a:rPr lang="en-US" altLang="ko-KR" dirty="0"/>
              <a:t>.</a:t>
            </a:r>
          </a:p>
          <a:p>
            <a:pPr lvl="2"/>
            <a:r>
              <a:rPr lang="en-US" altLang="ko-KR" dirty="0"/>
              <a:t>The routine maybe acquires said locks in some arbitrary order (v1 then v2).</a:t>
            </a:r>
          </a:p>
          <a:p>
            <a:pPr lvl="2"/>
            <a:r>
              <a:rPr lang="en-US" altLang="ko-KR" dirty="0"/>
              <a:t>If some other thread </a:t>
            </a:r>
            <a:r>
              <a:rPr lang="en-US" altLang="ko-KR" dirty="0">
                <a:latin typeface="Courier New" panose="02070309020205020404" pitchFamily="49" charset="0"/>
                <a:cs typeface="Courier New" panose="02070309020205020404" pitchFamily="49" charset="0"/>
              </a:rPr>
              <a:t>calls v2.AddAll(v1) </a:t>
            </a:r>
            <a:r>
              <a:rPr lang="en-US" altLang="ko-KR" dirty="0"/>
              <a:t>at nearly the same time </a:t>
            </a:r>
            <a:r>
              <a:rPr lang="en-US" altLang="ko-KR" dirty="0">
                <a:sym typeface="Wingdings" panose="05000000000000000000" pitchFamily="2" charset="2"/>
              </a:rPr>
              <a:t> We have the potential for </a:t>
            </a:r>
            <a:r>
              <a:rPr lang="en-US" altLang="ko-KR" dirty="0">
                <a:solidFill>
                  <a:schemeClr val="accent6">
                    <a:lumMod val="75000"/>
                  </a:schemeClr>
                </a:solidFill>
                <a:sym typeface="Wingdings" panose="05000000000000000000" pitchFamily="2" charset="2"/>
              </a:rPr>
              <a:t>deadlock</a:t>
            </a:r>
            <a:r>
              <a:rPr lang="en-US" altLang="ko-KR" dirty="0">
                <a:sym typeface="Wingdings" panose="05000000000000000000" pitchFamily="2" charset="2"/>
              </a:rPr>
              <a:t>.</a:t>
            </a:r>
            <a:endParaRPr lang="en-US" altLang="ko-KR" dirty="0"/>
          </a:p>
          <a:p>
            <a:pPr lvl="1"/>
            <a:endParaRPr lang="en-US" altLang="ko-KR" dirty="0"/>
          </a:p>
        </p:txBody>
      </p:sp>
      <p:sp>
        <p:nvSpPr>
          <p:cNvPr id="19" name="직사각형 18"/>
          <p:cNvSpPr/>
          <p:nvPr/>
        </p:nvSpPr>
        <p:spPr>
          <a:xfrm>
            <a:off x="2738549" y="2751730"/>
            <a:ext cx="3096344" cy="738664"/>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342900" indent="-342900">
              <a:lnSpc>
                <a:spcPct val="150000"/>
              </a:lnSpc>
              <a:buAutoNum type="arabicPlain"/>
            </a:pPr>
            <a:r>
              <a:rPr lang="en-US" altLang="ko-KR" sz="1400" dirty="0">
                <a:solidFill>
                  <a:schemeClr val="tx1"/>
                </a:solidFill>
                <a:latin typeface="Courier New" pitchFamily="49" charset="0"/>
                <a:cs typeface="Courier New" pitchFamily="49" charset="0"/>
              </a:rPr>
              <a:t> Vector v1,v2;</a:t>
            </a:r>
          </a:p>
          <a:p>
            <a:pPr marL="342900" indent="-342900">
              <a:lnSpc>
                <a:spcPct val="150000"/>
              </a:lnSpc>
              <a:buAutoNum type="arabicPlain"/>
            </a:pPr>
            <a:r>
              <a:rPr lang="en-US" altLang="ko-KR" sz="1400" dirty="0">
                <a:solidFill>
                  <a:schemeClr val="tx1"/>
                </a:solidFill>
                <a:latin typeface="Courier New" pitchFamily="49" charset="0"/>
                <a:cs typeface="Courier New" pitchFamily="49" charset="0"/>
              </a:rPr>
              <a:t> v1.AddAll(v2);</a:t>
            </a:r>
          </a:p>
        </p:txBody>
      </p:sp>
    </p:spTree>
    <p:extLst>
      <p:ext uri="{BB962C8B-B14F-4D97-AF65-F5344CB8AC3E}">
        <p14:creationId xmlns:p14="http://schemas.microsoft.com/office/powerpoint/2010/main" val="259713018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Conditions for Deadlock</a:t>
            </a:r>
            <a:endParaRPr lang="ko-KR" altLang="en-US" dirty="0"/>
          </a:p>
        </p:txBody>
      </p:sp>
      <p:sp>
        <p:nvSpPr>
          <p:cNvPr id="3" name="내용 개체 틀 2"/>
          <p:cNvSpPr>
            <a:spLocks noGrp="1"/>
          </p:cNvSpPr>
          <p:nvPr>
            <p:ph idx="1"/>
          </p:nvPr>
        </p:nvSpPr>
        <p:spPr/>
        <p:txBody>
          <a:bodyPr/>
          <a:lstStyle/>
          <a:p>
            <a:r>
              <a:rPr lang="en-US" altLang="ko-KR" u="sng" dirty="0"/>
              <a:t>Four conditions</a:t>
            </a:r>
            <a:r>
              <a:rPr lang="en-US" altLang="ko-KR" dirty="0"/>
              <a:t> need to hold for a deadlock to occur.</a:t>
            </a:r>
          </a:p>
          <a:p>
            <a:endParaRPr lang="en-US" altLang="ko-KR" dirty="0"/>
          </a:p>
          <a:p>
            <a:endParaRPr lang="en-US" altLang="ko-KR" dirty="0"/>
          </a:p>
          <a:p>
            <a:endParaRPr lang="en-US" altLang="ko-KR" dirty="0"/>
          </a:p>
          <a:p>
            <a:endParaRPr lang="en-US" altLang="ko-KR" dirty="0"/>
          </a:p>
          <a:p>
            <a:endParaRPr lang="en-US" altLang="ko-KR" dirty="0"/>
          </a:p>
          <a:p>
            <a:pPr lvl="1"/>
            <a:r>
              <a:rPr lang="en-US" altLang="ko-KR" dirty="0"/>
              <a:t>If any of these four conditions are not met, </a:t>
            </a:r>
            <a:r>
              <a:rPr lang="en-US" altLang="ko-KR" b="1" dirty="0"/>
              <a:t>deadlock cannot occur</a:t>
            </a:r>
            <a:r>
              <a:rPr lang="en-US" altLang="ko-KR" dirty="0"/>
              <a:t>.</a:t>
            </a:r>
          </a:p>
          <a:p>
            <a:pPr lvl="1"/>
            <a:endParaRPr lang="ko-KR" altLang="en-US" dirty="0"/>
          </a:p>
        </p:txBody>
      </p:sp>
      <p:graphicFrame>
        <p:nvGraphicFramePr>
          <p:cNvPr id="6" name="표 5"/>
          <p:cNvGraphicFramePr>
            <a:graphicFrameLocks noGrp="1"/>
          </p:cNvGraphicFramePr>
          <p:nvPr>
            <p:extLst>
              <p:ext uri="{D42A27DB-BD31-4B8C-83A1-F6EECF244321}">
                <p14:modId xmlns:p14="http://schemas.microsoft.com/office/powerpoint/2010/main" val="33118770"/>
              </p:ext>
            </p:extLst>
          </p:nvPr>
        </p:nvGraphicFramePr>
        <p:xfrm>
          <a:off x="628650" y="2680234"/>
          <a:ext cx="8136904" cy="2375197"/>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58972">
                <a:tc>
                  <a:txBody>
                    <a:bodyPr/>
                    <a:lstStyle/>
                    <a:p>
                      <a:pPr latinLnBrk="1"/>
                      <a:r>
                        <a:rPr lang="en-US" altLang="ko-KR" sz="1400" b="1" dirty="0">
                          <a:solidFill>
                            <a:schemeClr val="bg1"/>
                          </a:solidFill>
                          <a:latin typeface="맑은 고딕" pitchFamily="50" charset="-127"/>
                          <a:ea typeface="맑은 고딕" pitchFamily="50" charset="-127"/>
                        </a:rPr>
                        <a:t>Condition</a:t>
                      </a:r>
                      <a:endParaRPr lang="ko-KR" altLang="en-US" sz="14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latinLnBrk="1"/>
                      <a:r>
                        <a:rPr lang="en-US" altLang="ko-KR" sz="1400" b="1" dirty="0">
                          <a:solidFill>
                            <a:schemeClr val="bg1"/>
                          </a:solidFill>
                          <a:latin typeface="맑은 고딕" pitchFamily="50" charset="-127"/>
                          <a:ea typeface="맑은 고딕" pitchFamily="50" charset="-127"/>
                        </a:rPr>
                        <a:t>Description</a:t>
                      </a:r>
                      <a:endParaRPr lang="ko-KR" altLang="en-US" sz="14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00"/>
                  </a:ext>
                </a:extLst>
              </a:tr>
              <a:tr h="358972">
                <a:tc>
                  <a:txBody>
                    <a:bodyPr/>
                    <a:lstStyle/>
                    <a:p>
                      <a:pPr latinLnBrk="1"/>
                      <a:r>
                        <a:rPr lang="en-US" altLang="ko-KR" sz="1400" b="0" dirty="0">
                          <a:solidFill>
                            <a:schemeClr val="tx1"/>
                          </a:solidFill>
                          <a:latin typeface="맑은 고딕" pitchFamily="50" charset="-127"/>
                          <a:ea typeface="맑은 고딕" pitchFamily="50" charset="-127"/>
                        </a:rPr>
                        <a:t>Mutual Exclusion</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0" dirty="0">
                          <a:solidFill>
                            <a:schemeClr val="tx1"/>
                          </a:solidFill>
                          <a:latin typeface="맑은 고딕" pitchFamily="50" charset="-127"/>
                          <a:ea typeface="맑은 고딕" pitchFamily="50" charset="-127"/>
                        </a:rPr>
                        <a:t>Threads claim exclusive control of resources</a:t>
                      </a:r>
                      <a:r>
                        <a:rPr lang="en-US" altLang="ko-KR" sz="1400" b="0" baseline="0" dirty="0">
                          <a:solidFill>
                            <a:schemeClr val="tx1"/>
                          </a:solidFill>
                          <a:latin typeface="맑은 고딕" pitchFamily="50" charset="-127"/>
                          <a:ea typeface="맑은 고딕" pitchFamily="50" charset="-127"/>
                        </a:rPr>
                        <a:t> that they require.</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10252">
                <a:tc>
                  <a:txBody>
                    <a:bodyPr/>
                    <a:lstStyle/>
                    <a:p>
                      <a:pPr latinLnBrk="1"/>
                      <a:r>
                        <a:rPr lang="en-US" altLang="ko-KR" sz="1400" b="0" dirty="0">
                          <a:solidFill>
                            <a:schemeClr val="tx1"/>
                          </a:solidFill>
                          <a:latin typeface="맑은 고딕" pitchFamily="50" charset="-127"/>
                          <a:ea typeface="맑은 고딕" pitchFamily="50" charset="-127"/>
                        </a:rPr>
                        <a:t>Hold</a:t>
                      </a:r>
                      <a:r>
                        <a:rPr lang="en-US" altLang="ko-KR" sz="1400" b="0" baseline="0" dirty="0">
                          <a:solidFill>
                            <a:schemeClr val="tx1"/>
                          </a:solidFill>
                          <a:latin typeface="맑은 고딕" pitchFamily="50" charset="-127"/>
                          <a:ea typeface="맑은 고딕" pitchFamily="50" charset="-127"/>
                        </a:rPr>
                        <a:t>-and-wait</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0" dirty="0">
                          <a:solidFill>
                            <a:schemeClr val="tx1"/>
                          </a:solidFill>
                          <a:latin typeface="맑은 고딕" pitchFamily="50" charset="-127"/>
                          <a:ea typeface="맑은 고딕" pitchFamily="50" charset="-127"/>
                        </a:rPr>
                        <a:t>Threads hold</a:t>
                      </a:r>
                      <a:r>
                        <a:rPr lang="en-US" altLang="ko-KR" sz="1400" b="0" baseline="0" dirty="0">
                          <a:solidFill>
                            <a:schemeClr val="tx1"/>
                          </a:solidFill>
                          <a:latin typeface="맑은 고딕" pitchFamily="50" charset="-127"/>
                          <a:ea typeface="맑은 고딕" pitchFamily="50" charset="-127"/>
                        </a:rPr>
                        <a:t> resources allocated to them while waiting for additional resources</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6749">
                <a:tc>
                  <a:txBody>
                    <a:bodyPr/>
                    <a:lstStyle/>
                    <a:p>
                      <a:pPr latinLnBrk="1"/>
                      <a:r>
                        <a:rPr lang="en-US" altLang="ko-KR" sz="1400" b="0" dirty="0">
                          <a:solidFill>
                            <a:schemeClr val="tx1"/>
                          </a:solidFill>
                          <a:latin typeface="맑은 고딕" pitchFamily="50" charset="-127"/>
                          <a:ea typeface="맑은 고딕" pitchFamily="50" charset="-127"/>
                        </a:rPr>
                        <a:t>No preemption</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0" dirty="0">
                          <a:solidFill>
                            <a:schemeClr val="tx1"/>
                          </a:solidFill>
                          <a:latin typeface="맑은 고딕" pitchFamily="50" charset="-127"/>
                          <a:ea typeface="맑은 고딕" pitchFamily="50" charset="-127"/>
                        </a:rPr>
                        <a:t>Resources</a:t>
                      </a:r>
                      <a:r>
                        <a:rPr lang="en-US" altLang="ko-KR" sz="1400" b="0" baseline="0" dirty="0">
                          <a:solidFill>
                            <a:schemeClr val="tx1"/>
                          </a:solidFill>
                          <a:latin typeface="맑은 고딕" pitchFamily="50" charset="-127"/>
                          <a:ea typeface="맑은 고딕" pitchFamily="50" charset="-127"/>
                        </a:rPr>
                        <a:t> cannot be forcibly removed from threads that are holding them.</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10252">
                <a:tc>
                  <a:txBody>
                    <a:bodyPr/>
                    <a:lstStyle/>
                    <a:p>
                      <a:pPr latinLnBrk="1"/>
                      <a:r>
                        <a:rPr lang="en-US" altLang="ko-KR" sz="1400" b="0" dirty="0">
                          <a:solidFill>
                            <a:schemeClr val="tx1"/>
                          </a:solidFill>
                          <a:latin typeface="맑은 고딕" pitchFamily="50" charset="-127"/>
                          <a:ea typeface="맑은 고딕" pitchFamily="50" charset="-127"/>
                        </a:rPr>
                        <a:t>Circular</a:t>
                      </a:r>
                      <a:r>
                        <a:rPr lang="en-US" altLang="ko-KR" sz="1400" b="0" baseline="0" dirty="0">
                          <a:solidFill>
                            <a:schemeClr val="tx1"/>
                          </a:solidFill>
                          <a:latin typeface="맑은 고딕" pitchFamily="50" charset="-127"/>
                          <a:ea typeface="맑은 고딕" pitchFamily="50" charset="-127"/>
                        </a:rPr>
                        <a:t> wait</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400" b="0" dirty="0">
                          <a:solidFill>
                            <a:schemeClr val="tx1"/>
                          </a:solidFill>
                          <a:latin typeface="맑은 고딕" pitchFamily="50" charset="-127"/>
                          <a:ea typeface="맑은 고딕" pitchFamily="50" charset="-127"/>
                        </a:rPr>
                        <a:t>There exists a circular chain of threads such</a:t>
                      </a:r>
                      <a:r>
                        <a:rPr lang="en-US" altLang="ko-KR" sz="1400" b="0" baseline="0" dirty="0">
                          <a:solidFill>
                            <a:schemeClr val="tx1"/>
                          </a:solidFill>
                          <a:latin typeface="맑은 고딕" pitchFamily="50" charset="-127"/>
                          <a:ea typeface="맑은 고딕" pitchFamily="50" charset="-127"/>
                        </a:rPr>
                        <a:t> that each thread holds one more resources that are being requested by the next thread in the chain</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10519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Prevention – Circular Wait</a:t>
            </a:r>
            <a:endParaRPr lang="ko-KR" altLang="en-US" dirty="0"/>
          </a:p>
        </p:txBody>
      </p:sp>
      <p:sp>
        <p:nvSpPr>
          <p:cNvPr id="3" name="내용 개체 틀 2"/>
          <p:cNvSpPr>
            <a:spLocks noGrp="1"/>
          </p:cNvSpPr>
          <p:nvPr>
            <p:ph idx="1"/>
          </p:nvPr>
        </p:nvSpPr>
        <p:spPr/>
        <p:txBody>
          <a:bodyPr/>
          <a:lstStyle/>
          <a:p>
            <a:r>
              <a:rPr lang="en-US" altLang="ko-KR" dirty="0"/>
              <a:t>Provide </a:t>
            </a:r>
            <a:r>
              <a:rPr lang="en-US" altLang="ko-KR" dirty="0">
                <a:solidFill>
                  <a:schemeClr val="accent6">
                    <a:lumMod val="75000"/>
                  </a:schemeClr>
                </a:solidFill>
              </a:rPr>
              <a:t>a total ordering </a:t>
            </a:r>
            <a:r>
              <a:rPr lang="en-US" altLang="ko-KR" dirty="0"/>
              <a:t>on lock acquisition</a:t>
            </a:r>
          </a:p>
          <a:p>
            <a:pPr lvl="1"/>
            <a:r>
              <a:rPr lang="en-US" altLang="ko-KR" dirty="0"/>
              <a:t>This approach requires </a:t>
            </a:r>
            <a:r>
              <a:rPr lang="en-US" altLang="ko-KR" i="1" dirty="0"/>
              <a:t>careful design </a:t>
            </a:r>
            <a:r>
              <a:rPr lang="en-US" altLang="ko-KR" dirty="0"/>
              <a:t>of global locking strategies.</a:t>
            </a:r>
          </a:p>
          <a:p>
            <a:r>
              <a:rPr lang="en-US" altLang="ko-KR" b="1" dirty="0"/>
              <a:t>Example</a:t>
            </a:r>
            <a:r>
              <a:rPr lang="en-US" altLang="ko-KR" dirty="0"/>
              <a:t>:</a:t>
            </a:r>
          </a:p>
          <a:p>
            <a:pPr lvl="1"/>
            <a:r>
              <a:rPr lang="en-US" altLang="ko-KR" dirty="0"/>
              <a:t>There are two locks in the system (L1 and L2)</a:t>
            </a:r>
          </a:p>
          <a:p>
            <a:pPr lvl="1"/>
            <a:r>
              <a:rPr lang="en-US" altLang="ko-KR" dirty="0"/>
              <a:t>We can prevent deadlock by always acquiring L1 before L2.</a:t>
            </a:r>
          </a:p>
          <a:p>
            <a:pPr lvl="1"/>
            <a:endParaRPr lang="ko-KR" altLang="en-US" dirty="0"/>
          </a:p>
        </p:txBody>
      </p:sp>
    </p:spTree>
    <p:extLst>
      <p:ext uri="{BB962C8B-B14F-4D97-AF65-F5344CB8AC3E}">
        <p14:creationId xmlns:p14="http://schemas.microsoft.com/office/powerpoint/2010/main" val="388408333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Prevention – Hold-and-wait</a:t>
            </a:r>
            <a:endParaRPr lang="ko-KR" altLang="en-US" dirty="0"/>
          </a:p>
        </p:txBody>
      </p:sp>
      <p:sp>
        <p:nvSpPr>
          <p:cNvPr id="3" name="내용 개체 틀 2"/>
          <p:cNvSpPr>
            <a:spLocks noGrp="1"/>
          </p:cNvSpPr>
          <p:nvPr>
            <p:ph idx="1"/>
          </p:nvPr>
        </p:nvSpPr>
        <p:spPr/>
        <p:txBody>
          <a:bodyPr/>
          <a:lstStyle/>
          <a:p>
            <a:r>
              <a:rPr lang="en-US" altLang="ko-KR" dirty="0"/>
              <a:t>Acquire all locks </a:t>
            </a:r>
            <a:r>
              <a:rPr lang="en-US" altLang="ko-KR" dirty="0">
                <a:solidFill>
                  <a:schemeClr val="accent6">
                    <a:lumMod val="75000"/>
                  </a:schemeClr>
                </a:solidFill>
              </a:rPr>
              <a:t>at once</a:t>
            </a:r>
            <a:r>
              <a:rPr lang="en-US" altLang="ko-KR" dirty="0"/>
              <a:t>, </a:t>
            </a:r>
            <a:r>
              <a:rPr lang="en-US" altLang="ko-KR" dirty="0">
                <a:solidFill>
                  <a:schemeClr val="accent6">
                    <a:lumMod val="75000"/>
                  </a:schemeClr>
                </a:solidFill>
              </a:rPr>
              <a:t>atomically</a:t>
            </a:r>
            <a:r>
              <a:rPr lang="en-US" altLang="ko-KR" dirty="0"/>
              <a:t>.</a:t>
            </a:r>
          </a:p>
          <a:p>
            <a:endParaRPr lang="en-US" altLang="ko-KR" dirty="0"/>
          </a:p>
          <a:p>
            <a:endParaRPr lang="en-US" altLang="ko-KR" dirty="0"/>
          </a:p>
          <a:p>
            <a:endParaRPr lang="en-US" altLang="ko-KR" dirty="0"/>
          </a:p>
          <a:p>
            <a:pPr lvl="1"/>
            <a:r>
              <a:rPr lang="en-US" altLang="ko-KR" dirty="0"/>
              <a:t>This code guarantees that </a:t>
            </a:r>
            <a:r>
              <a:rPr lang="en-US" altLang="ko-KR" b="1" dirty="0"/>
              <a:t>no untimely thread switch can occur </a:t>
            </a:r>
            <a:r>
              <a:rPr lang="en-US" altLang="ko-KR" i="1" dirty="0"/>
              <a:t>amid</a:t>
            </a:r>
            <a:r>
              <a:rPr lang="en-US" altLang="ko-KR" dirty="0"/>
              <a:t> lock acquisition.</a:t>
            </a:r>
          </a:p>
          <a:p>
            <a:pPr lvl="1"/>
            <a:r>
              <a:rPr lang="en-US" altLang="ko-KR" b="1" dirty="0"/>
              <a:t>Problem</a:t>
            </a:r>
            <a:r>
              <a:rPr lang="en-US" altLang="ko-KR" dirty="0"/>
              <a:t>:</a:t>
            </a:r>
          </a:p>
          <a:p>
            <a:pPr lvl="2"/>
            <a:r>
              <a:rPr lang="en-US" altLang="ko-KR" dirty="0"/>
              <a:t>Require us to know when calling a routine exactly which locks must be held and to acquire them ahead of time.</a:t>
            </a:r>
          </a:p>
          <a:p>
            <a:pPr lvl="2"/>
            <a:r>
              <a:rPr lang="en-US" altLang="ko-KR" dirty="0"/>
              <a:t>Decrease </a:t>
            </a:r>
            <a:r>
              <a:rPr lang="en-US" altLang="ko-KR" i="1" dirty="0"/>
              <a:t>concurrency</a:t>
            </a:r>
            <a:endParaRPr lang="ko-KR" altLang="en-US" i="1" dirty="0"/>
          </a:p>
        </p:txBody>
      </p:sp>
      <p:sp>
        <p:nvSpPr>
          <p:cNvPr id="6" name="직사각형 5"/>
          <p:cNvSpPr/>
          <p:nvPr/>
        </p:nvSpPr>
        <p:spPr>
          <a:xfrm>
            <a:off x="2323127" y="2487818"/>
            <a:ext cx="4032448" cy="1169551"/>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r>
              <a:rPr lang="en-US" altLang="ko-KR" sz="1400" dirty="0">
                <a:solidFill>
                  <a:schemeClr val="tx1"/>
                </a:solidFill>
                <a:latin typeface="Courier New" pitchFamily="49" charset="0"/>
                <a:cs typeface="Courier New" pitchFamily="49" charset="0"/>
              </a:rPr>
              <a:t>1    lock(prevention);</a:t>
            </a:r>
          </a:p>
          <a:p>
            <a:r>
              <a:rPr lang="en-US" altLang="ko-KR" sz="1400" dirty="0">
                <a:solidFill>
                  <a:schemeClr val="tx1"/>
                </a:solidFill>
                <a:latin typeface="Courier New" pitchFamily="49" charset="0"/>
                <a:cs typeface="Courier New" pitchFamily="49" charset="0"/>
              </a:rPr>
              <a:t>2    lock(L1);</a:t>
            </a:r>
          </a:p>
          <a:p>
            <a:r>
              <a:rPr lang="en-US" altLang="ko-KR" sz="1400" dirty="0">
                <a:solidFill>
                  <a:schemeClr val="tx1"/>
                </a:solidFill>
                <a:latin typeface="Courier New" pitchFamily="49" charset="0"/>
                <a:cs typeface="Courier New" pitchFamily="49" charset="0"/>
              </a:rPr>
              <a:t>3    lock(L2);</a:t>
            </a:r>
          </a:p>
          <a:p>
            <a:r>
              <a:rPr lang="en-US" altLang="ko-KR" sz="1400" dirty="0">
                <a:solidFill>
                  <a:schemeClr val="tx1"/>
                </a:solidFill>
                <a:latin typeface="Courier New" pitchFamily="49" charset="0"/>
                <a:cs typeface="Courier New" pitchFamily="49" charset="0"/>
              </a:rPr>
              <a:t>4    …</a:t>
            </a:r>
          </a:p>
          <a:p>
            <a:r>
              <a:rPr lang="en-US" altLang="ko-KR" sz="1400" dirty="0">
                <a:solidFill>
                  <a:schemeClr val="tx1"/>
                </a:solidFill>
                <a:latin typeface="Courier New" pitchFamily="49" charset="0"/>
                <a:cs typeface="Courier New" pitchFamily="49" charset="0"/>
              </a:rPr>
              <a:t>5    unlock(prevention);</a:t>
            </a:r>
          </a:p>
        </p:txBody>
      </p:sp>
    </p:spTree>
    <p:extLst>
      <p:ext uri="{BB962C8B-B14F-4D97-AF65-F5344CB8AC3E}">
        <p14:creationId xmlns:p14="http://schemas.microsoft.com/office/powerpoint/2010/main" val="36991197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Prevention – No Preemption</a:t>
            </a:r>
            <a:endParaRPr lang="ko-KR" altLang="en-US" dirty="0"/>
          </a:p>
        </p:txBody>
      </p:sp>
      <p:sp>
        <p:nvSpPr>
          <p:cNvPr id="3" name="내용 개체 틀 2"/>
          <p:cNvSpPr>
            <a:spLocks noGrp="1"/>
          </p:cNvSpPr>
          <p:nvPr>
            <p:ph idx="1"/>
          </p:nvPr>
        </p:nvSpPr>
        <p:spPr/>
        <p:txBody>
          <a:bodyPr/>
          <a:lstStyle/>
          <a:p>
            <a:r>
              <a:rPr lang="en-US" altLang="ko-KR" b="1" dirty="0"/>
              <a:t>Multiple lock acquisition </a:t>
            </a:r>
            <a:r>
              <a:rPr lang="en-US" altLang="ko-KR" dirty="0"/>
              <a:t>often gets us into trouble because when waiting for one lock </a:t>
            </a:r>
            <a:r>
              <a:rPr lang="en-US" altLang="ko-KR" dirty="0">
                <a:solidFill>
                  <a:schemeClr val="accent6">
                    <a:lumMod val="75000"/>
                  </a:schemeClr>
                </a:solidFill>
              </a:rPr>
              <a:t>we are holding another</a:t>
            </a:r>
            <a:r>
              <a:rPr lang="en-US" altLang="ko-KR" dirty="0"/>
              <a:t>.</a:t>
            </a:r>
          </a:p>
          <a:p>
            <a:r>
              <a:rPr lang="en-US" altLang="ko-KR" dirty="0" err="1">
                <a:latin typeface="Courier New" panose="02070309020205020404" pitchFamily="49" charset="0"/>
                <a:cs typeface="Courier New" panose="02070309020205020404" pitchFamily="49" charset="0"/>
              </a:rPr>
              <a:t>trylock</a:t>
            </a:r>
            <a:r>
              <a:rPr lang="en-US" altLang="ko-KR" dirty="0">
                <a:latin typeface="Courier New" panose="02070309020205020404" pitchFamily="49" charset="0"/>
                <a:cs typeface="Courier New" panose="02070309020205020404" pitchFamily="49" charset="0"/>
              </a:rPr>
              <a:t>()</a:t>
            </a:r>
          </a:p>
          <a:p>
            <a:pPr lvl="1"/>
            <a:r>
              <a:rPr lang="en-US" altLang="ko-KR" dirty="0">
                <a:cs typeface="Courier New" panose="02070309020205020404" pitchFamily="49" charset="0"/>
              </a:rPr>
              <a:t>Used to build a </a:t>
            </a:r>
            <a:r>
              <a:rPr lang="en-US" altLang="ko-KR" i="1" dirty="0">
                <a:cs typeface="Courier New" panose="02070309020205020404" pitchFamily="49" charset="0"/>
              </a:rPr>
              <a:t>deadlock-free</a:t>
            </a:r>
            <a:r>
              <a:rPr lang="en-US" altLang="ko-KR" dirty="0">
                <a:cs typeface="Courier New" panose="02070309020205020404" pitchFamily="49" charset="0"/>
              </a:rPr>
              <a:t>, </a:t>
            </a:r>
            <a:r>
              <a:rPr lang="en-US" altLang="ko-KR" i="1" dirty="0">
                <a:cs typeface="Courier New" panose="02070309020205020404" pitchFamily="49" charset="0"/>
              </a:rPr>
              <a:t>ordering-robust</a:t>
            </a:r>
            <a:r>
              <a:rPr lang="en-US" altLang="ko-KR" dirty="0">
                <a:cs typeface="Courier New" panose="02070309020205020404" pitchFamily="49" charset="0"/>
              </a:rPr>
              <a:t> lock acquisition protocol.</a:t>
            </a:r>
          </a:p>
          <a:p>
            <a:pPr lvl="1"/>
            <a:r>
              <a:rPr lang="en-US" altLang="ko-KR" dirty="0"/>
              <a:t>Grab the lock (if it is available).</a:t>
            </a:r>
          </a:p>
          <a:p>
            <a:pPr lvl="1"/>
            <a:r>
              <a:rPr lang="en-US" altLang="ko-KR" dirty="0"/>
              <a:t>Or, return -1: you should try again later.</a:t>
            </a:r>
            <a:endParaRPr lang="ko-KR" altLang="en-US" dirty="0"/>
          </a:p>
        </p:txBody>
      </p:sp>
      <p:sp>
        <p:nvSpPr>
          <p:cNvPr id="6" name="직사각형 5"/>
          <p:cNvSpPr/>
          <p:nvPr/>
        </p:nvSpPr>
        <p:spPr>
          <a:xfrm>
            <a:off x="2356706" y="5157572"/>
            <a:ext cx="4392488" cy="1384995"/>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342900" indent="-342900">
              <a:buAutoNum type="arabicPlain"/>
            </a:pPr>
            <a:r>
              <a:rPr lang="en-US" altLang="ko-KR" sz="1400" dirty="0">
                <a:solidFill>
                  <a:schemeClr val="tx1"/>
                </a:solidFill>
                <a:latin typeface="Courier New" pitchFamily="49" charset="0"/>
                <a:cs typeface="Courier New" pitchFamily="49" charset="0"/>
              </a:rPr>
              <a:t> top:</a:t>
            </a:r>
          </a:p>
          <a:p>
            <a:pPr marL="342900" indent="-342900">
              <a:buAutoNum type="arabicPlain"/>
            </a:pPr>
            <a:r>
              <a:rPr lang="en-US" altLang="ko-KR" sz="1400" dirty="0">
                <a:solidFill>
                  <a:schemeClr val="tx1"/>
                </a:solidFill>
                <a:latin typeface="Courier New" pitchFamily="49" charset="0"/>
                <a:cs typeface="Courier New" pitchFamily="49" charset="0"/>
              </a:rPr>
              <a:t> 	lock(L1);</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chemeClr val="accent6">
                    <a:lumMod val="75000"/>
                  </a:schemeClr>
                </a:solidFill>
                <a:latin typeface="Courier New" pitchFamily="49" charset="0"/>
                <a:cs typeface="Courier New" pitchFamily="49" charset="0"/>
              </a:rPr>
              <a:t>if</a:t>
            </a:r>
            <a:r>
              <a:rPr lang="en-US" altLang="ko-KR" sz="1400" dirty="0">
                <a:solidFill>
                  <a:schemeClr val="tx1"/>
                </a:solidFill>
                <a:latin typeface="Courier New" pitchFamily="49" charset="0"/>
                <a:cs typeface="Courier New" pitchFamily="49" charset="0"/>
              </a:rPr>
              <a:t>( </a:t>
            </a:r>
            <a:r>
              <a:rPr lang="en-US" altLang="ko-KR" sz="1400" dirty="0" err="1">
                <a:solidFill>
                  <a:schemeClr val="tx1"/>
                </a:solidFill>
                <a:latin typeface="Courier New" pitchFamily="49" charset="0"/>
                <a:cs typeface="Courier New" pitchFamily="49" charset="0"/>
              </a:rPr>
              <a:t>tryLock</a:t>
            </a:r>
            <a:r>
              <a:rPr lang="en-US" altLang="ko-KR" sz="1400" dirty="0">
                <a:solidFill>
                  <a:schemeClr val="tx1"/>
                </a:solidFill>
                <a:latin typeface="Courier New" pitchFamily="49" charset="0"/>
                <a:cs typeface="Courier New" pitchFamily="49" charset="0"/>
              </a:rPr>
              <a:t>(L2) == -</a:t>
            </a:r>
            <a:r>
              <a:rPr lang="en-US" altLang="ko-KR" sz="1400" dirty="0">
                <a:solidFill>
                  <a:srgbClr val="FF0000"/>
                </a:solidFill>
                <a:latin typeface="Courier New" pitchFamily="49" charset="0"/>
                <a:cs typeface="Courier New" pitchFamily="49" charset="0"/>
              </a:rPr>
              <a:t>1</a:t>
            </a:r>
            <a:r>
              <a:rPr lang="en-US" altLang="ko-KR" sz="1400" dirty="0">
                <a:solidFill>
                  <a:schemeClr val="tx1"/>
                </a:solidFill>
                <a:latin typeface="Courier New" pitchFamily="49" charset="0"/>
                <a:cs typeface="Courier New" pitchFamily="49" charset="0"/>
              </a:rPr>
              <a:t> ){</a:t>
            </a:r>
          </a:p>
          <a:p>
            <a:pPr marL="342900" indent="-342900">
              <a:buAutoNum type="arabicPlain"/>
            </a:pPr>
            <a:r>
              <a:rPr lang="en-US" altLang="ko-KR" sz="1400" dirty="0">
                <a:solidFill>
                  <a:schemeClr val="tx1"/>
                </a:solidFill>
                <a:latin typeface="Courier New" pitchFamily="49" charset="0"/>
                <a:cs typeface="Courier New" pitchFamily="49" charset="0"/>
              </a:rPr>
              <a:t> 		unlock(L1);	</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err="1">
                <a:solidFill>
                  <a:schemeClr val="accent6">
                    <a:lumMod val="75000"/>
                  </a:schemeClr>
                </a:solidFill>
                <a:latin typeface="Courier New" pitchFamily="49" charset="0"/>
                <a:cs typeface="Courier New" pitchFamily="49" charset="0"/>
              </a:rPr>
              <a:t>goto</a:t>
            </a:r>
            <a:r>
              <a:rPr lang="en-US" altLang="ko-KR" sz="1400" dirty="0">
                <a:solidFill>
                  <a:schemeClr val="accent6"/>
                </a:solidFill>
                <a:latin typeface="Courier New" pitchFamily="49" charset="0"/>
                <a:cs typeface="Courier New" pitchFamily="49" charset="0"/>
              </a:rPr>
              <a:t> </a:t>
            </a:r>
            <a:r>
              <a:rPr lang="en-US" altLang="ko-KR" sz="1400" dirty="0">
                <a:solidFill>
                  <a:schemeClr val="tx1"/>
                </a:solidFill>
                <a:latin typeface="Courier New" pitchFamily="49" charset="0"/>
                <a:cs typeface="Courier New" pitchFamily="49" charset="0"/>
              </a:rPr>
              <a:t>top;</a:t>
            </a:r>
          </a:p>
          <a:p>
            <a:pPr marL="342900" indent="-342900">
              <a:buAutoNum type="arabicPlain"/>
            </a:pPr>
            <a:r>
              <a:rPr lang="en-US" altLang="ko-KR" sz="1400" dirty="0">
                <a:solidFill>
                  <a:schemeClr val="tx1"/>
                </a:solidFill>
                <a:latin typeface="Courier New" pitchFamily="49" charset="0"/>
                <a:cs typeface="Courier New" pitchFamily="49" charset="0"/>
              </a:rPr>
              <a:t> 	}</a:t>
            </a:r>
          </a:p>
        </p:txBody>
      </p:sp>
    </p:spTree>
    <p:extLst>
      <p:ext uri="{BB962C8B-B14F-4D97-AF65-F5344CB8AC3E}">
        <p14:creationId xmlns:p14="http://schemas.microsoft.com/office/powerpoint/2010/main" val="114734658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72026" y="1349354"/>
            <a:ext cx="8444634" cy="2801536"/>
          </a:xfrm>
          <a:prstGeom prst="rect">
            <a:avLst/>
          </a:prstGeom>
          <a:noFill/>
        </p:spPr>
        <p:txBody>
          <a:bodyPr wrap="square" rtlCol="0">
            <a:spAutoFit/>
          </a:bodyPr>
          <a:lstStyle/>
          <a:p>
            <a:pPr marL="278681" indent="-278681" algn="just">
              <a:lnSpc>
                <a:spcPct val="150000"/>
              </a:lnSpc>
              <a:buFont typeface="+mj-lt"/>
              <a:buAutoNum type="arabicPeriod"/>
            </a:pPr>
            <a:r>
              <a:rPr lang="en-US" sz="2000" dirty="0">
                <a:solidFill>
                  <a:srgbClr val="000000"/>
                </a:solidFill>
                <a:latin typeface="Lato Regular"/>
              </a:rPr>
              <a:t>Everybody makes mistakes from time to time and we all should get used to this fact. </a:t>
            </a:r>
          </a:p>
          <a:p>
            <a:pPr marL="278681" indent="-278681" algn="just">
              <a:lnSpc>
                <a:spcPct val="150000"/>
              </a:lnSpc>
              <a:buFont typeface="+mj-lt"/>
              <a:buAutoNum type="arabicPeriod"/>
            </a:pPr>
            <a:r>
              <a:rPr lang="en-US" sz="2000" dirty="0">
                <a:solidFill>
                  <a:srgbClr val="000000"/>
                </a:solidFill>
                <a:latin typeface="Lato Regular"/>
              </a:rPr>
              <a:t>In SE, mistakes can be dangerous due to </a:t>
            </a:r>
            <a:r>
              <a:rPr lang="en-US" sz="2000" b="1" dirty="0">
                <a:solidFill>
                  <a:srgbClr val="006633"/>
                </a:solidFill>
                <a:latin typeface="Lato Regular"/>
              </a:rPr>
              <a:t>the unpredictability of their consequences</a:t>
            </a:r>
            <a:r>
              <a:rPr lang="en-US" sz="2000" dirty="0">
                <a:solidFill>
                  <a:srgbClr val="006633"/>
                </a:solidFill>
                <a:latin typeface="Lato Regular"/>
              </a:rPr>
              <a:t>.</a:t>
            </a:r>
          </a:p>
          <a:p>
            <a:pPr marL="278681" indent="-278681" algn="just">
              <a:lnSpc>
                <a:spcPct val="150000"/>
              </a:lnSpc>
              <a:buFont typeface="+mj-lt"/>
              <a:buAutoNum type="arabicPeriod"/>
            </a:pPr>
            <a:r>
              <a:rPr lang="en-US" sz="2000" dirty="0">
                <a:solidFill>
                  <a:srgbClr val="000000"/>
                </a:solidFill>
                <a:latin typeface="Lato Regular"/>
              </a:rPr>
              <a:t>A program that contains many bugs, that </a:t>
            </a:r>
            <a:r>
              <a:rPr lang="en-US" sz="2000" u="sng" dirty="0">
                <a:solidFill>
                  <a:srgbClr val="000000"/>
                </a:solidFill>
                <a:latin typeface="Lato Regular"/>
              </a:rPr>
              <a:t>seriously interfere with its functionality</a:t>
            </a:r>
            <a:r>
              <a:rPr lang="en-US" sz="2000" dirty="0">
                <a:solidFill>
                  <a:srgbClr val="000000"/>
                </a:solidFill>
                <a:latin typeface="Lato Regular"/>
              </a:rPr>
              <a:t>, is said to be </a:t>
            </a:r>
            <a:r>
              <a:rPr lang="en-US" sz="2000" b="1" i="1" dirty="0">
                <a:solidFill>
                  <a:srgbClr val="006633"/>
                </a:solidFill>
                <a:latin typeface="Lato Regular"/>
              </a:rPr>
              <a:t>buggy</a:t>
            </a:r>
            <a:r>
              <a:rPr lang="en-US" sz="2000" dirty="0">
                <a:solidFill>
                  <a:srgbClr val="006633"/>
                </a:solidFill>
                <a:latin typeface="Lato Regular"/>
              </a:rPr>
              <a:t> (</a:t>
            </a:r>
            <a:r>
              <a:rPr lang="en-US" sz="2000" b="1" dirty="0">
                <a:solidFill>
                  <a:srgbClr val="006633"/>
                </a:solidFill>
                <a:latin typeface="Lato Regular"/>
              </a:rPr>
              <a:t>defective</a:t>
            </a:r>
            <a:r>
              <a:rPr lang="en-US" sz="2000" dirty="0">
                <a:solidFill>
                  <a:srgbClr val="006633"/>
                </a:solidFill>
                <a:latin typeface="Lato Regular"/>
              </a:rPr>
              <a:t>)</a:t>
            </a:r>
            <a:r>
              <a:rPr lang="en-US" sz="2000" dirty="0">
                <a:solidFill>
                  <a:srgbClr val="000000"/>
                </a:solidFill>
                <a:latin typeface="Lato Regular"/>
              </a:rPr>
              <a:t>. </a:t>
            </a:r>
          </a:p>
        </p:txBody>
      </p:sp>
      <p:sp>
        <p:nvSpPr>
          <p:cNvPr id="5" name="ZoneTexte 4"/>
          <p:cNvSpPr txBox="1"/>
          <p:nvPr/>
        </p:nvSpPr>
        <p:spPr>
          <a:xfrm>
            <a:off x="1768950" y="4569543"/>
            <a:ext cx="4943777" cy="1878206"/>
          </a:xfrm>
          <a:prstGeom prst="rect">
            <a:avLst/>
          </a:prstGeom>
          <a:noFill/>
        </p:spPr>
        <p:txBody>
          <a:bodyPr wrap="square" rtlCol="0">
            <a:spAutoFit/>
          </a:bodyPr>
          <a:lstStyle/>
          <a:p>
            <a:pPr marL="278681" indent="-278681" algn="just">
              <a:lnSpc>
                <a:spcPct val="150000"/>
              </a:lnSpc>
              <a:buFont typeface="+mj-lt"/>
              <a:buAutoNum type="arabicPeriod"/>
            </a:pPr>
            <a:r>
              <a:rPr lang="en-US" sz="2000" dirty="0">
                <a:solidFill>
                  <a:srgbClr val="000000"/>
                </a:solidFill>
                <a:latin typeface="Lato Regular"/>
              </a:rPr>
              <a:t>What is a Software Bug</a:t>
            </a:r>
          </a:p>
          <a:p>
            <a:pPr marL="278681" indent="-278681" algn="just">
              <a:lnSpc>
                <a:spcPct val="150000"/>
              </a:lnSpc>
              <a:buFont typeface="+mj-lt"/>
              <a:buAutoNum type="arabicPeriod"/>
            </a:pPr>
            <a:r>
              <a:rPr lang="en-US" sz="2000" dirty="0">
                <a:solidFill>
                  <a:srgbClr val="000000"/>
                </a:solidFill>
                <a:latin typeface="Lato Regular"/>
              </a:rPr>
              <a:t>Why do Software have Bugs </a:t>
            </a:r>
          </a:p>
          <a:p>
            <a:pPr marL="278681" indent="-278681" algn="just">
              <a:lnSpc>
                <a:spcPct val="150000"/>
              </a:lnSpc>
              <a:buFont typeface="+mj-lt"/>
              <a:buAutoNum type="arabicPeriod"/>
            </a:pPr>
            <a:r>
              <a:rPr lang="en-US" sz="2000" dirty="0">
                <a:solidFill>
                  <a:srgbClr val="000000"/>
                </a:solidFill>
                <a:latin typeface="Lato Regular"/>
              </a:rPr>
              <a:t>What are the most common Software Bugs</a:t>
            </a:r>
          </a:p>
        </p:txBody>
      </p:sp>
      <p:pic>
        <p:nvPicPr>
          <p:cNvPr id="6" name="Picture 2" descr="C:\Users\N's\Desktop\Nouveau dossier\Question Mark.png"/>
          <p:cNvPicPr>
            <a:picLocks noChangeAspect="1" noChangeArrowheads="1"/>
          </p:cNvPicPr>
          <p:nvPr/>
        </p:nvPicPr>
        <p:blipFill>
          <a:blip r:embed="rId2" cstate="print"/>
          <a:srcRect/>
          <a:stretch>
            <a:fillRect/>
          </a:stretch>
        </p:blipFill>
        <p:spPr bwMode="auto">
          <a:xfrm>
            <a:off x="6717859" y="4832352"/>
            <a:ext cx="1314381" cy="924353"/>
          </a:xfrm>
          <a:prstGeom prst="rect">
            <a:avLst/>
          </a:prstGeom>
          <a:noFill/>
        </p:spPr>
      </p:pic>
      <p:sp>
        <p:nvSpPr>
          <p:cNvPr id="2" name="TextBox 1">
            <a:extLst>
              <a:ext uri="{FF2B5EF4-FFF2-40B4-BE49-F238E27FC236}">
                <a16:creationId xmlns:a16="http://schemas.microsoft.com/office/drawing/2014/main" id="{40FB246D-8221-1D3F-DDAE-9936B5972D10}"/>
              </a:ext>
            </a:extLst>
          </p:cNvPr>
          <p:cNvSpPr txBox="1"/>
          <p:nvPr/>
        </p:nvSpPr>
        <p:spPr>
          <a:xfrm>
            <a:off x="1731981" y="247425"/>
            <a:ext cx="5604734" cy="769441"/>
          </a:xfrm>
          <a:prstGeom prst="rect">
            <a:avLst/>
          </a:prstGeom>
          <a:noFill/>
        </p:spPr>
        <p:txBody>
          <a:bodyPr wrap="square" rtlCol="0">
            <a:spAutoFit/>
          </a:bodyPr>
          <a:lstStyle/>
          <a:p>
            <a:r>
              <a:rPr lang="en-IT" sz="4400" b="1" dirty="0"/>
              <a:t>Background</a:t>
            </a:r>
          </a:p>
        </p:txBody>
      </p:sp>
      <p:pic>
        <p:nvPicPr>
          <p:cNvPr id="1026" name="Picture 2" descr="Researchers develop technique to prevent software bugs - Help Net Security">
            <a:extLst>
              <a:ext uri="{FF2B5EF4-FFF2-40B4-BE49-F238E27FC236}">
                <a16:creationId xmlns:a16="http://schemas.microsoft.com/office/drawing/2014/main" id="{E07342DF-A568-577C-DA0E-85801A30D8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79" r="28566"/>
          <a:stretch/>
        </p:blipFill>
        <p:spPr bwMode="auto">
          <a:xfrm>
            <a:off x="-16625" y="4569543"/>
            <a:ext cx="1463040" cy="187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9371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Prevention – No Preemption (Cont.)</a:t>
            </a:r>
            <a:endParaRPr lang="ko-KR" altLang="en-US" dirty="0"/>
          </a:p>
        </p:txBody>
      </p:sp>
      <p:sp>
        <p:nvSpPr>
          <p:cNvPr id="3" name="내용 개체 틀 2"/>
          <p:cNvSpPr>
            <a:spLocks noGrp="1"/>
          </p:cNvSpPr>
          <p:nvPr>
            <p:ph idx="1"/>
          </p:nvPr>
        </p:nvSpPr>
        <p:spPr/>
        <p:txBody>
          <a:bodyPr/>
          <a:lstStyle/>
          <a:p>
            <a:r>
              <a:rPr lang="en-US" altLang="ko-KR" dirty="0" err="1"/>
              <a:t>livelock</a:t>
            </a:r>
            <a:endParaRPr lang="en-US" altLang="ko-KR" dirty="0"/>
          </a:p>
          <a:p>
            <a:pPr lvl="1"/>
            <a:r>
              <a:rPr lang="en-US" altLang="ko-KR" dirty="0"/>
              <a:t>Both systems are running through the code sequence </a:t>
            </a:r>
            <a:r>
              <a:rPr lang="en-US" altLang="ko-KR" i="1" dirty="0"/>
              <a:t>over and over again</a:t>
            </a:r>
            <a:r>
              <a:rPr lang="en-US" altLang="ko-KR" dirty="0"/>
              <a:t>.</a:t>
            </a:r>
          </a:p>
          <a:p>
            <a:pPr lvl="1"/>
            <a:r>
              <a:rPr lang="en-US" altLang="ko-KR" u="sng" dirty="0"/>
              <a:t>Progress is not being made</a:t>
            </a:r>
            <a:r>
              <a:rPr lang="en-US" altLang="ko-KR" dirty="0"/>
              <a:t>.</a:t>
            </a:r>
          </a:p>
          <a:p>
            <a:pPr lvl="1"/>
            <a:r>
              <a:rPr lang="en-US" altLang="ko-KR" dirty="0"/>
              <a:t>Solution:</a:t>
            </a:r>
          </a:p>
          <a:p>
            <a:pPr lvl="2"/>
            <a:r>
              <a:rPr lang="en-US" altLang="ko-KR" dirty="0"/>
              <a:t>Add </a:t>
            </a:r>
            <a:r>
              <a:rPr lang="en-US" altLang="ko-KR" b="1" dirty="0"/>
              <a:t>a random delay </a:t>
            </a:r>
            <a:r>
              <a:rPr lang="en-US" altLang="ko-KR" dirty="0"/>
              <a:t>before looping back and trying the entire thing over again.</a:t>
            </a:r>
            <a:endParaRPr lang="ko-KR" altLang="en-US" dirty="0"/>
          </a:p>
        </p:txBody>
      </p:sp>
    </p:spTree>
    <p:extLst>
      <p:ext uri="{BB962C8B-B14F-4D97-AF65-F5344CB8AC3E}">
        <p14:creationId xmlns:p14="http://schemas.microsoft.com/office/powerpoint/2010/main" val="19760633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Prevention – Mutual Exclusion</a:t>
            </a:r>
            <a:endParaRPr lang="ko-KR" altLang="en-US" dirty="0"/>
          </a:p>
        </p:txBody>
      </p:sp>
      <p:sp>
        <p:nvSpPr>
          <p:cNvPr id="3" name="내용 개체 틀 2"/>
          <p:cNvSpPr>
            <a:spLocks noGrp="1"/>
          </p:cNvSpPr>
          <p:nvPr>
            <p:ph idx="1"/>
          </p:nvPr>
        </p:nvSpPr>
        <p:spPr/>
        <p:txBody>
          <a:bodyPr/>
          <a:lstStyle/>
          <a:p>
            <a:r>
              <a:rPr lang="en-US" altLang="ko-KR" dirty="0"/>
              <a:t>wait-free</a:t>
            </a:r>
          </a:p>
          <a:p>
            <a:pPr lvl="1"/>
            <a:r>
              <a:rPr lang="en-US" altLang="ko-KR" dirty="0"/>
              <a:t>Using powerful </a:t>
            </a:r>
            <a:r>
              <a:rPr lang="en-US" altLang="ko-KR" dirty="0">
                <a:solidFill>
                  <a:schemeClr val="accent6">
                    <a:lumMod val="75000"/>
                  </a:schemeClr>
                </a:solidFill>
              </a:rPr>
              <a:t>hardware instruction</a:t>
            </a:r>
            <a:r>
              <a:rPr lang="en-US" altLang="ko-KR" dirty="0"/>
              <a:t>.</a:t>
            </a:r>
          </a:p>
          <a:p>
            <a:pPr lvl="1"/>
            <a:r>
              <a:rPr lang="en-US" altLang="ko-KR" dirty="0"/>
              <a:t>You can build data structures in a manner that </a:t>
            </a:r>
            <a:r>
              <a:rPr lang="en-US" altLang="ko-KR" i="1" dirty="0"/>
              <a:t>does not require </a:t>
            </a:r>
            <a:r>
              <a:rPr lang="en-US" altLang="ko-KR" u="sng" dirty="0"/>
              <a:t>explicit locking</a:t>
            </a:r>
            <a:r>
              <a:rPr lang="en-US" altLang="ko-KR" dirty="0"/>
              <a:t>.</a:t>
            </a:r>
          </a:p>
          <a:p>
            <a:pPr lvl="1"/>
            <a:endParaRPr lang="en-US" altLang="ko-KR" dirty="0"/>
          </a:p>
          <a:p>
            <a:pPr lvl="1"/>
            <a:endParaRPr lang="en-US" altLang="ko-KR" dirty="0"/>
          </a:p>
          <a:p>
            <a:pPr lvl="1"/>
            <a:endParaRPr lang="en-US" altLang="ko-KR" dirty="0"/>
          </a:p>
          <a:p>
            <a:pPr lvl="1"/>
            <a:endParaRPr lang="en-US" altLang="ko-KR" dirty="0"/>
          </a:p>
        </p:txBody>
      </p:sp>
      <p:sp>
        <p:nvSpPr>
          <p:cNvPr id="6" name="직사각형 5"/>
          <p:cNvSpPr/>
          <p:nvPr/>
        </p:nvSpPr>
        <p:spPr>
          <a:xfrm>
            <a:off x="1096566" y="3661756"/>
            <a:ext cx="6912768" cy="160043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err="1">
                <a:solidFill>
                  <a:srgbClr val="00B050"/>
                </a:solidFill>
                <a:latin typeface="Courier New" pitchFamily="49" charset="0"/>
                <a:cs typeface="Courier New" pitchFamily="49" charset="0"/>
              </a:rPr>
              <a:t>int</a:t>
            </a:r>
            <a:r>
              <a:rPr lang="en-US" altLang="ko-KR" sz="1400" dirty="0">
                <a:solidFill>
                  <a:srgbClr val="00B050"/>
                </a:solidFill>
                <a:latin typeface="Courier New" pitchFamily="49" charset="0"/>
                <a:cs typeface="Courier New" pitchFamily="49" charset="0"/>
              </a:rPr>
              <a:t> </a:t>
            </a:r>
            <a:r>
              <a:rPr lang="en-US" altLang="ko-KR" sz="1400" dirty="0" err="1">
                <a:solidFill>
                  <a:schemeClr val="tx1"/>
                </a:solidFill>
                <a:latin typeface="Courier New" pitchFamily="49" charset="0"/>
                <a:cs typeface="Courier New" pitchFamily="49" charset="0"/>
              </a:rPr>
              <a:t>CompareAndSwap</a:t>
            </a:r>
            <a:r>
              <a:rPr lang="en-US" altLang="ko-KR" sz="1400" dirty="0">
                <a:solidFill>
                  <a:schemeClr val="tx1"/>
                </a:solidFill>
                <a:latin typeface="Courier New" pitchFamily="49" charset="0"/>
                <a:cs typeface="Courier New" pitchFamily="49" charset="0"/>
              </a:rPr>
              <a:t>(</a:t>
            </a:r>
            <a:r>
              <a:rPr lang="en-US" altLang="ko-KR" sz="1400" dirty="0" err="1">
                <a:solidFill>
                  <a:srgbClr val="00B050"/>
                </a:solidFill>
                <a:latin typeface="Courier New" pitchFamily="49" charset="0"/>
                <a:cs typeface="Courier New" pitchFamily="49" charset="0"/>
              </a:rPr>
              <a:t>int</a:t>
            </a:r>
            <a:r>
              <a:rPr lang="en-US" altLang="ko-KR" sz="1400" dirty="0">
                <a:solidFill>
                  <a:schemeClr val="tx1"/>
                </a:solidFill>
                <a:latin typeface="Courier New" pitchFamily="49" charset="0"/>
                <a:cs typeface="Courier New" pitchFamily="49" charset="0"/>
              </a:rPr>
              <a:t> *address, </a:t>
            </a:r>
            <a:r>
              <a:rPr lang="en-US" altLang="ko-KR" sz="1400" dirty="0" err="1">
                <a:solidFill>
                  <a:srgbClr val="00B050"/>
                </a:solidFill>
                <a:latin typeface="Courier New" pitchFamily="49" charset="0"/>
                <a:cs typeface="Courier New" pitchFamily="49" charset="0"/>
              </a:rPr>
              <a:t>int</a:t>
            </a:r>
            <a:r>
              <a:rPr lang="en-US" altLang="ko-KR" sz="1400" dirty="0">
                <a:solidFill>
                  <a:schemeClr val="tx1"/>
                </a:solidFill>
                <a:latin typeface="Courier New" pitchFamily="49" charset="0"/>
                <a:cs typeface="Courier New" pitchFamily="49" charset="0"/>
              </a:rPr>
              <a:t> expected, </a:t>
            </a:r>
            <a:r>
              <a:rPr lang="en-US" altLang="ko-KR" sz="1400" dirty="0" err="1">
                <a:solidFill>
                  <a:srgbClr val="00B050"/>
                </a:solidFill>
                <a:latin typeface="Courier New" pitchFamily="49" charset="0"/>
                <a:cs typeface="Courier New" pitchFamily="49" charset="0"/>
              </a:rPr>
              <a:t>int</a:t>
            </a:r>
            <a:r>
              <a:rPr lang="en-US" altLang="ko-KR" sz="1400" dirty="0">
                <a:solidFill>
                  <a:schemeClr val="tx1"/>
                </a:solidFill>
                <a:latin typeface="Courier New" pitchFamily="49" charset="0"/>
                <a:cs typeface="Courier New" pitchFamily="49" charset="0"/>
              </a:rPr>
              <a:t> new){</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chemeClr val="accent6">
                    <a:lumMod val="75000"/>
                  </a:schemeClr>
                </a:solidFill>
                <a:latin typeface="Courier New" pitchFamily="49" charset="0"/>
                <a:cs typeface="Courier New" pitchFamily="49" charset="0"/>
              </a:rPr>
              <a:t>if</a:t>
            </a:r>
            <a:r>
              <a:rPr lang="en-US" altLang="ko-KR" sz="1400" dirty="0">
                <a:solidFill>
                  <a:schemeClr val="tx1"/>
                </a:solidFill>
                <a:latin typeface="Courier New" pitchFamily="49" charset="0"/>
                <a:cs typeface="Courier New" pitchFamily="49" charset="0"/>
              </a:rPr>
              <a:t>(*address == expected){</a:t>
            </a:r>
          </a:p>
          <a:p>
            <a:pPr marL="342900" indent="-342900">
              <a:buAutoNum type="arabicPlain"/>
            </a:pPr>
            <a:r>
              <a:rPr lang="en-US" altLang="ko-KR" sz="1400" dirty="0">
                <a:solidFill>
                  <a:schemeClr val="tx1"/>
                </a:solidFill>
                <a:latin typeface="Courier New" pitchFamily="49" charset="0"/>
                <a:cs typeface="Courier New" pitchFamily="49" charset="0"/>
              </a:rPr>
              <a:t> 		*address = new;</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chemeClr val="accent6">
                    <a:lumMod val="75000"/>
                  </a:schemeClr>
                </a:solidFill>
                <a:latin typeface="Courier New" pitchFamily="49" charset="0"/>
                <a:cs typeface="Courier New" pitchFamily="49" charset="0"/>
              </a:rPr>
              <a:t>return</a:t>
            </a:r>
            <a:r>
              <a:rPr lang="en-US" altLang="ko-KR" sz="1400" dirty="0">
                <a:solidFill>
                  <a:schemeClr val="tx1"/>
                </a:solidFill>
                <a:latin typeface="Courier New" pitchFamily="49" charset="0"/>
                <a:cs typeface="Courier New" pitchFamily="49" charset="0"/>
              </a:rPr>
              <a:t> </a:t>
            </a:r>
            <a:r>
              <a:rPr lang="en-US" altLang="ko-KR" sz="1400" dirty="0">
                <a:solidFill>
                  <a:srgbClr val="FF0000"/>
                </a:solidFill>
                <a:latin typeface="Courier New" pitchFamily="49" charset="0"/>
                <a:cs typeface="Courier New" pitchFamily="49" charset="0"/>
              </a:rPr>
              <a:t>1</a:t>
            </a:r>
            <a:r>
              <a:rPr lang="en-US" altLang="ko-KR" sz="1400" dirty="0">
                <a:solidFill>
                  <a:schemeClr val="tx1"/>
                </a:solidFill>
                <a:latin typeface="Courier New" pitchFamily="49" charset="0"/>
                <a:cs typeface="Courier New" pitchFamily="49" charset="0"/>
              </a:rPr>
              <a:t>; </a:t>
            </a:r>
            <a:r>
              <a:rPr lang="en-US" altLang="ko-KR" sz="1400" dirty="0">
                <a:solidFill>
                  <a:srgbClr val="00B0F0"/>
                </a:solidFill>
                <a:latin typeface="Courier New" pitchFamily="49" charset="0"/>
                <a:cs typeface="Courier New" pitchFamily="49" charset="0"/>
              </a:rPr>
              <a:t>// success</a:t>
            </a:r>
          </a:p>
          <a:p>
            <a:pPr marL="342900" indent="-342900">
              <a:buAutoNum type="arabicPlain"/>
            </a:pPr>
            <a:r>
              <a:rPr lang="en-US" altLang="ko-KR" sz="1400" dirty="0">
                <a:solidFill>
                  <a:schemeClr val="tx1"/>
                </a:solidFill>
                <a:latin typeface="Courier New" pitchFamily="49" charset="0"/>
                <a:cs typeface="Courier New" pitchFamily="49" charset="0"/>
              </a:rPr>
              <a:t> 	}</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chemeClr val="accent6">
                    <a:lumMod val="75000"/>
                  </a:schemeClr>
                </a:solidFill>
                <a:latin typeface="Courier New" pitchFamily="49" charset="0"/>
                <a:cs typeface="Courier New" pitchFamily="49" charset="0"/>
              </a:rPr>
              <a:t>return</a:t>
            </a:r>
            <a:r>
              <a:rPr lang="en-US" altLang="ko-KR" sz="1400" dirty="0">
                <a:solidFill>
                  <a:schemeClr val="tx1"/>
                </a:solidFill>
                <a:latin typeface="Courier New" pitchFamily="49" charset="0"/>
                <a:cs typeface="Courier New" pitchFamily="49" charset="0"/>
              </a:rPr>
              <a:t> </a:t>
            </a:r>
            <a:r>
              <a:rPr lang="en-US" altLang="ko-KR" sz="1400" dirty="0">
                <a:solidFill>
                  <a:srgbClr val="FF0000"/>
                </a:solidFill>
                <a:latin typeface="Courier New" pitchFamily="49" charset="0"/>
                <a:cs typeface="Courier New" pitchFamily="49" charset="0"/>
              </a:rPr>
              <a:t>0</a:t>
            </a:r>
            <a:r>
              <a:rPr lang="en-US" altLang="ko-KR" sz="1400" dirty="0">
                <a:solidFill>
                  <a:schemeClr val="tx1"/>
                </a:solidFill>
                <a:latin typeface="Courier New" pitchFamily="49" charset="0"/>
                <a:cs typeface="Courier New" pitchFamily="49" charset="0"/>
              </a:rPr>
              <a:t>;</a:t>
            </a:r>
          </a:p>
          <a:p>
            <a:pPr marL="342900" indent="-342900">
              <a:buAutoNum type="arabicPlain"/>
            </a:pPr>
            <a:r>
              <a:rPr lang="en-US" altLang="ko-KR" sz="1400" dirty="0">
                <a:solidFill>
                  <a:schemeClr val="tx1"/>
                </a:solidFill>
                <a:latin typeface="Courier New" pitchFamily="49" charset="0"/>
                <a:cs typeface="Courier New" pitchFamily="49" charset="0"/>
              </a:rPr>
              <a:t> }</a:t>
            </a:r>
          </a:p>
        </p:txBody>
      </p:sp>
    </p:spTree>
    <p:extLst>
      <p:ext uri="{BB962C8B-B14F-4D97-AF65-F5344CB8AC3E}">
        <p14:creationId xmlns:p14="http://schemas.microsoft.com/office/powerpoint/2010/main" val="34300885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Prevention – Mutual Exclusion (Cont.)</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a:t>We now want to </a:t>
            </a:r>
            <a:r>
              <a:rPr lang="en-US" altLang="ko-KR" dirty="0">
                <a:solidFill>
                  <a:schemeClr val="accent6">
                    <a:lumMod val="75000"/>
                  </a:schemeClr>
                </a:solidFill>
              </a:rPr>
              <a:t>atomically increment </a:t>
            </a:r>
            <a:r>
              <a:rPr lang="en-US" altLang="ko-KR" dirty="0"/>
              <a:t>a value by a certain amount:</a:t>
            </a:r>
          </a:p>
          <a:p>
            <a:endParaRPr lang="en-US" altLang="ko-KR" dirty="0"/>
          </a:p>
          <a:p>
            <a:endParaRPr lang="en-US" altLang="ko-KR" dirty="0"/>
          </a:p>
          <a:p>
            <a:endParaRPr lang="en-US" altLang="ko-KR" dirty="0"/>
          </a:p>
          <a:p>
            <a:pPr lvl="1"/>
            <a:r>
              <a:rPr lang="en-US" altLang="ko-KR" dirty="0"/>
              <a:t>Repeatedly tries to update the value to </a:t>
            </a:r>
            <a:r>
              <a:rPr lang="en-US" altLang="ko-KR" i="1" dirty="0"/>
              <a:t>the new amount </a:t>
            </a:r>
            <a:r>
              <a:rPr lang="en-US" altLang="ko-KR" dirty="0"/>
              <a:t>and uses </a:t>
            </a:r>
            <a:r>
              <a:rPr lang="en-US" altLang="ko-KR" dirty="0" err="1">
                <a:latin typeface="Courier New" panose="02070309020205020404" pitchFamily="49" charset="0"/>
                <a:cs typeface="Courier New" panose="02070309020205020404" pitchFamily="49" charset="0"/>
              </a:rPr>
              <a:t>CompareAndSwap</a:t>
            </a:r>
            <a:r>
              <a:rPr lang="en-US" altLang="ko-KR" dirty="0"/>
              <a:t> to do so.</a:t>
            </a:r>
          </a:p>
          <a:p>
            <a:pPr lvl="1"/>
            <a:endParaRPr lang="en-US" altLang="ko-KR" dirty="0"/>
          </a:p>
          <a:p>
            <a:pPr lvl="1"/>
            <a:r>
              <a:rPr lang="en-US" altLang="ko-KR" b="1" dirty="0"/>
              <a:t>No lock </a:t>
            </a:r>
            <a:r>
              <a:rPr lang="en-US" altLang="ko-KR" dirty="0"/>
              <a:t>is acquired</a:t>
            </a:r>
          </a:p>
          <a:p>
            <a:pPr lvl="1"/>
            <a:r>
              <a:rPr lang="en-US" altLang="ko-KR" b="1" dirty="0"/>
              <a:t>No deadlock </a:t>
            </a:r>
            <a:r>
              <a:rPr lang="en-US" altLang="ko-KR" dirty="0"/>
              <a:t>can arise</a:t>
            </a:r>
          </a:p>
          <a:p>
            <a:pPr lvl="1"/>
            <a:r>
              <a:rPr lang="en-US" altLang="ko-KR" b="1" dirty="0" err="1"/>
              <a:t>livelock</a:t>
            </a:r>
            <a:r>
              <a:rPr lang="en-US" altLang="ko-KR" dirty="0"/>
              <a:t> is still a possibility.</a:t>
            </a:r>
            <a:endParaRPr lang="ko-KR" altLang="en-US" dirty="0"/>
          </a:p>
        </p:txBody>
      </p:sp>
      <p:sp>
        <p:nvSpPr>
          <p:cNvPr id="7" name="직사각형 6"/>
          <p:cNvSpPr/>
          <p:nvPr/>
        </p:nvSpPr>
        <p:spPr>
          <a:xfrm>
            <a:off x="1115616" y="2686525"/>
            <a:ext cx="6912768" cy="1169551"/>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rgbClr val="00B050"/>
                </a:solidFill>
                <a:latin typeface="Courier New" pitchFamily="49" charset="0"/>
                <a:cs typeface="Courier New" pitchFamily="49" charset="0"/>
              </a:rPr>
              <a:t>void</a:t>
            </a:r>
            <a:r>
              <a:rPr lang="en-US" altLang="ko-KR" sz="1400" dirty="0">
                <a:solidFill>
                  <a:schemeClr val="tx1"/>
                </a:solidFill>
                <a:latin typeface="Courier New" pitchFamily="49" charset="0"/>
                <a:cs typeface="Courier New" pitchFamily="49" charset="0"/>
              </a:rPr>
              <a:t> </a:t>
            </a:r>
            <a:r>
              <a:rPr lang="en-US" altLang="ko-KR" sz="1400" dirty="0" err="1">
                <a:solidFill>
                  <a:schemeClr val="tx1"/>
                </a:solidFill>
                <a:latin typeface="Courier New" pitchFamily="49" charset="0"/>
                <a:cs typeface="Courier New" pitchFamily="49" charset="0"/>
              </a:rPr>
              <a:t>AtomicIncrement</a:t>
            </a:r>
            <a:r>
              <a:rPr lang="en-US" altLang="ko-KR" sz="1400" dirty="0">
                <a:solidFill>
                  <a:schemeClr val="tx1"/>
                </a:solidFill>
                <a:latin typeface="Courier New" pitchFamily="49" charset="0"/>
                <a:cs typeface="Courier New" pitchFamily="49" charset="0"/>
              </a:rPr>
              <a:t>(</a:t>
            </a:r>
            <a:r>
              <a:rPr lang="en-US" altLang="ko-KR" sz="1400" dirty="0" err="1">
                <a:solidFill>
                  <a:srgbClr val="00B050"/>
                </a:solidFill>
                <a:latin typeface="Courier New" pitchFamily="49" charset="0"/>
                <a:cs typeface="Courier New" pitchFamily="49" charset="0"/>
              </a:rPr>
              <a:t>int</a:t>
            </a:r>
            <a:r>
              <a:rPr lang="en-US" altLang="ko-KR" sz="1400" dirty="0">
                <a:solidFill>
                  <a:schemeClr val="tx1"/>
                </a:solidFill>
                <a:latin typeface="Courier New" pitchFamily="49" charset="0"/>
                <a:cs typeface="Courier New" pitchFamily="49" charset="0"/>
              </a:rPr>
              <a:t> *value, </a:t>
            </a:r>
            <a:r>
              <a:rPr lang="en-US" altLang="ko-KR" sz="1400" dirty="0" err="1">
                <a:solidFill>
                  <a:srgbClr val="00B050"/>
                </a:solidFill>
                <a:latin typeface="Courier New" pitchFamily="49" charset="0"/>
                <a:cs typeface="Courier New" pitchFamily="49" charset="0"/>
              </a:rPr>
              <a:t>int</a:t>
            </a:r>
            <a:r>
              <a:rPr lang="en-US" altLang="ko-KR" sz="1400" dirty="0">
                <a:solidFill>
                  <a:schemeClr val="tx1"/>
                </a:solidFill>
                <a:latin typeface="Courier New" pitchFamily="49" charset="0"/>
                <a:cs typeface="Courier New" pitchFamily="49" charset="0"/>
              </a:rPr>
              <a:t> amount){</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chemeClr val="accent6">
                    <a:lumMod val="75000"/>
                  </a:schemeClr>
                </a:solidFill>
                <a:latin typeface="Courier New" pitchFamily="49" charset="0"/>
                <a:cs typeface="Courier New" pitchFamily="49" charset="0"/>
              </a:rPr>
              <a:t>do</a:t>
            </a:r>
            <a:r>
              <a:rPr lang="en-US" altLang="ko-KR" sz="1400" dirty="0">
                <a:solidFill>
                  <a:schemeClr val="tx1"/>
                </a:solidFill>
                <a:latin typeface="Courier New" pitchFamily="49" charset="0"/>
                <a:cs typeface="Courier New" pitchFamily="49" charset="0"/>
              </a:rPr>
              <a:t>{</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err="1">
                <a:solidFill>
                  <a:srgbClr val="00B050"/>
                </a:solidFill>
                <a:latin typeface="Courier New" pitchFamily="49" charset="0"/>
                <a:cs typeface="Courier New" pitchFamily="49" charset="0"/>
              </a:rPr>
              <a:t>int</a:t>
            </a:r>
            <a:r>
              <a:rPr lang="en-US" altLang="ko-KR" sz="1400" dirty="0">
                <a:solidFill>
                  <a:schemeClr val="tx1"/>
                </a:solidFill>
                <a:latin typeface="Courier New" pitchFamily="49" charset="0"/>
                <a:cs typeface="Courier New" pitchFamily="49" charset="0"/>
              </a:rPr>
              <a:t> old = *value;</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chemeClr val="accent6">
                    <a:lumMod val="75000"/>
                  </a:schemeClr>
                </a:solidFill>
                <a:latin typeface="Courier New" pitchFamily="49" charset="0"/>
                <a:cs typeface="Courier New" pitchFamily="49" charset="0"/>
              </a:rPr>
              <a:t>while</a:t>
            </a:r>
            <a:r>
              <a:rPr lang="en-US" altLang="ko-KR" sz="1400" dirty="0">
                <a:solidFill>
                  <a:schemeClr val="tx1"/>
                </a:solidFill>
                <a:latin typeface="Courier New" pitchFamily="49" charset="0"/>
                <a:cs typeface="Courier New" pitchFamily="49" charset="0"/>
              </a:rPr>
              <a:t>( </a:t>
            </a:r>
            <a:r>
              <a:rPr lang="en-US" altLang="ko-KR" sz="1400" dirty="0" err="1">
                <a:solidFill>
                  <a:schemeClr val="tx1"/>
                </a:solidFill>
                <a:latin typeface="Courier New" pitchFamily="49" charset="0"/>
                <a:cs typeface="Courier New" pitchFamily="49" charset="0"/>
              </a:rPr>
              <a:t>CompareAndSwap</a:t>
            </a:r>
            <a:r>
              <a:rPr lang="en-US" altLang="ko-KR" sz="1400" dirty="0">
                <a:solidFill>
                  <a:schemeClr val="tx1"/>
                </a:solidFill>
                <a:latin typeface="Courier New" pitchFamily="49" charset="0"/>
                <a:cs typeface="Courier New" pitchFamily="49" charset="0"/>
              </a:rPr>
              <a:t>(value, old, </a:t>
            </a:r>
            <a:r>
              <a:rPr lang="en-US" altLang="ko-KR" sz="1400" dirty="0" err="1">
                <a:solidFill>
                  <a:schemeClr val="tx1"/>
                </a:solidFill>
                <a:latin typeface="Courier New" pitchFamily="49" charset="0"/>
                <a:cs typeface="Courier New" pitchFamily="49" charset="0"/>
              </a:rPr>
              <a:t>old+amount</a:t>
            </a:r>
            <a:r>
              <a:rPr lang="en-US" altLang="ko-KR" sz="1400" dirty="0">
                <a:solidFill>
                  <a:schemeClr val="tx1"/>
                </a:solidFill>
                <a:latin typeface="Courier New" pitchFamily="49" charset="0"/>
                <a:cs typeface="Courier New" pitchFamily="49" charset="0"/>
              </a:rPr>
              <a:t>)==</a:t>
            </a:r>
            <a:r>
              <a:rPr lang="en-US" altLang="ko-KR" sz="1400" dirty="0">
                <a:solidFill>
                  <a:srgbClr val="FF0000"/>
                </a:solidFill>
                <a:latin typeface="Courier New" pitchFamily="49" charset="0"/>
                <a:cs typeface="Courier New" pitchFamily="49" charset="0"/>
              </a:rPr>
              <a:t>0</a:t>
            </a:r>
            <a:r>
              <a:rPr lang="en-US" altLang="ko-KR" sz="1400" dirty="0">
                <a:solidFill>
                  <a:schemeClr val="tx1"/>
                </a:solidFill>
                <a:latin typeface="Courier New" pitchFamily="49" charset="0"/>
                <a:cs typeface="Courier New" pitchFamily="49" charset="0"/>
              </a:rPr>
              <a:t>);</a:t>
            </a:r>
          </a:p>
          <a:p>
            <a:pPr marL="342900" indent="-342900">
              <a:buAutoNum type="arabicPlain"/>
            </a:pPr>
            <a:r>
              <a:rPr lang="en-US" altLang="ko-KR" sz="1400" dirty="0">
                <a:solidFill>
                  <a:schemeClr val="tx1"/>
                </a:solidFill>
                <a:latin typeface="Courier New" pitchFamily="49" charset="0"/>
                <a:cs typeface="Courier New" pitchFamily="49" charset="0"/>
              </a:rPr>
              <a:t> }</a:t>
            </a:r>
          </a:p>
        </p:txBody>
      </p:sp>
    </p:spTree>
    <p:extLst>
      <p:ext uri="{BB962C8B-B14F-4D97-AF65-F5344CB8AC3E}">
        <p14:creationId xmlns:p14="http://schemas.microsoft.com/office/powerpoint/2010/main" val="315176125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Prevention – Mutual Exclusion (Cont.)</a:t>
            </a:r>
            <a:endParaRPr lang="ko-KR" altLang="en-US" dirty="0"/>
          </a:p>
        </p:txBody>
      </p:sp>
      <p:sp>
        <p:nvSpPr>
          <p:cNvPr id="3" name="내용 개체 틀 2"/>
          <p:cNvSpPr>
            <a:spLocks noGrp="1"/>
          </p:cNvSpPr>
          <p:nvPr>
            <p:ph idx="1"/>
          </p:nvPr>
        </p:nvSpPr>
        <p:spPr/>
        <p:txBody>
          <a:bodyPr/>
          <a:lstStyle/>
          <a:p>
            <a:r>
              <a:rPr lang="en-US" altLang="ko-KR" b="1" dirty="0"/>
              <a:t>More complex example</a:t>
            </a:r>
            <a:r>
              <a:rPr lang="en-US" altLang="ko-KR" dirty="0"/>
              <a:t>: list insertion</a:t>
            </a:r>
          </a:p>
          <a:p>
            <a:endParaRPr lang="en-US" altLang="ko-KR" dirty="0"/>
          </a:p>
          <a:p>
            <a:endParaRPr lang="en-US" altLang="ko-KR" dirty="0"/>
          </a:p>
          <a:p>
            <a:endParaRPr lang="en-US" altLang="ko-KR" dirty="0"/>
          </a:p>
          <a:p>
            <a:endParaRPr lang="en-US" altLang="ko-KR" dirty="0"/>
          </a:p>
          <a:p>
            <a:pPr lvl="1"/>
            <a:r>
              <a:rPr lang="en-US" altLang="ko-KR" dirty="0"/>
              <a:t>If called by multiple threads at the “</a:t>
            </a:r>
            <a:r>
              <a:rPr lang="en-US" altLang="ko-KR" i="1" dirty="0"/>
              <a:t>same time</a:t>
            </a:r>
            <a:r>
              <a:rPr lang="en-US" altLang="ko-KR" dirty="0"/>
              <a:t>”, this code has a </a:t>
            </a:r>
            <a:r>
              <a:rPr lang="en-US" altLang="ko-KR" dirty="0">
                <a:solidFill>
                  <a:schemeClr val="accent6">
                    <a:lumMod val="75000"/>
                  </a:schemeClr>
                </a:solidFill>
              </a:rPr>
              <a:t>race condition</a:t>
            </a:r>
            <a:r>
              <a:rPr lang="en-US" altLang="ko-KR" dirty="0"/>
              <a:t>.</a:t>
            </a:r>
          </a:p>
        </p:txBody>
      </p:sp>
      <p:sp>
        <p:nvSpPr>
          <p:cNvPr id="6" name="직사각형 5"/>
          <p:cNvSpPr/>
          <p:nvPr/>
        </p:nvSpPr>
        <p:spPr>
          <a:xfrm>
            <a:off x="1045940" y="2478876"/>
            <a:ext cx="6766420" cy="160043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rgbClr val="00B050"/>
                </a:solidFill>
                <a:latin typeface="Courier New" pitchFamily="49" charset="0"/>
                <a:cs typeface="Courier New" pitchFamily="49" charset="0"/>
              </a:rPr>
              <a:t>void</a:t>
            </a:r>
            <a:r>
              <a:rPr lang="en-US" altLang="ko-KR" sz="1400" dirty="0">
                <a:solidFill>
                  <a:schemeClr val="tx1"/>
                </a:solidFill>
                <a:latin typeface="Courier New" pitchFamily="49" charset="0"/>
                <a:cs typeface="Courier New" pitchFamily="49" charset="0"/>
              </a:rPr>
              <a:t> insert(</a:t>
            </a:r>
            <a:r>
              <a:rPr lang="en-US" altLang="ko-KR" sz="1400" dirty="0" err="1">
                <a:solidFill>
                  <a:srgbClr val="00B050"/>
                </a:solidFill>
                <a:latin typeface="Courier New" pitchFamily="49" charset="0"/>
                <a:cs typeface="Courier New" pitchFamily="49" charset="0"/>
              </a:rPr>
              <a:t>int</a:t>
            </a:r>
            <a:r>
              <a:rPr lang="en-US" altLang="ko-KR" sz="1400" dirty="0">
                <a:solidFill>
                  <a:schemeClr val="tx1"/>
                </a:solidFill>
                <a:latin typeface="Courier New" pitchFamily="49" charset="0"/>
                <a:cs typeface="Courier New" pitchFamily="49" charset="0"/>
              </a:rPr>
              <a:t> value){</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err="1">
                <a:solidFill>
                  <a:schemeClr val="tx1"/>
                </a:solidFill>
                <a:latin typeface="Courier New" pitchFamily="49" charset="0"/>
                <a:cs typeface="Courier New" pitchFamily="49" charset="0"/>
              </a:rPr>
              <a:t>node_t</a:t>
            </a:r>
            <a:r>
              <a:rPr lang="en-US" altLang="ko-KR" sz="1400" dirty="0">
                <a:solidFill>
                  <a:schemeClr val="tx1"/>
                </a:solidFill>
                <a:latin typeface="Courier New" pitchFamily="49" charset="0"/>
                <a:cs typeface="Courier New" pitchFamily="49" charset="0"/>
              </a:rPr>
              <a:t> * n = </a:t>
            </a:r>
            <a:r>
              <a:rPr lang="en-US" altLang="ko-KR" sz="1400" dirty="0" err="1">
                <a:solidFill>
                  <a:schemeClr val="tx1"/>
                </a:solidFill>
                <a:latin typeface="Courier New" pitchFamily="49" charset="0"/>
                <a:cs typeface="Courier New" pitchFamily="49" charset="0"/>
              </a:rPr>
              <a:t>malloc</a:t>
            </a:r>
            <a:r>
              <a:rPr lang="en-US" altLang="ko-KR" sz="1400" dirty="0">
                <a:solidFill>
                  <a:schemeClr val="tx1"/>
                </a:solidFill>
                <a:latin typeface="Courier New" pitchFamily="49" charset="0"/>
                <a:cs typeface="Courier New" pitchFamily="49" charset="0"/>
              </a:rPr>
              <a:t>(</a:t>
            </a:r>
            <a:r>
              <a:rPr lang="en-US" altLang="ko-KR" sz="1400" dirty="0" err="1">
                <a:solidFill>
                  <a:schemeClr val="tx1"/>
                </a:solidFill>
                <a:latin typeface="Courier New" pitchFamily="49" charset="0"/>
                <a:cs typeface="Courier New" pitchFamily="49" charset="0"/>
              </a:rPr>
              <a:t>sizeof</a:t>
            </a:r>
            <a:r>
              <a:rPr lang="en-US" altLang="ko-KR" sz="1400" dirty="0">
                <a:solidFill>
                  <a:schemeClr val="tx1"/>
                </a:solidFill>
                <a:latin typeface="Courier New" pitchFamily="49" charset="0"/>
                <a:cs typeface="Courier New" pitchFamily="49" charset="0"/>
              </a:rPr>
              <a:t>(</a:t>
            </a:r>
            <a:r>
              <a:rPr lang="en-US" altLang="ko-KR" sz="1400" dirty="0" err="1">
                <a:solidFill>
                  <a:schemeClr val="tx1"/>
                </a:solidFill>
                <a:latin typeface="Courier New" pitchFamily="49" charset="0"/>
                <a:cs typeface="Courier New" pitchFamily="49" charset="0"/>
              </a:rPr>
              <a:t>node_t</a:t>
            </a:r>
            <a:r>
              <a:rPr lang="en-US" altLang="ko-KR" sz="1400" dirty="0">
                <a:solidFill>
                  <a:schemeClr val="tx1"/>
                </a:solidFill>
                <a:latin typeface="Courier New" pitchFamily="49" charset="0"/>
                <a:cs typeface="Courier New" pitchFamily="49" charset="0"/>
              </a:rPr>
              <a:t>));</a:t>
            </a:r>
          </a:p>
          <a:p>
            <a:pPr marL="342900" indent="-342900">
              <a:buAutoNum type="arabicPlain"/>
            </a:pPr>
            <a:r>
              <a:rPr lang="en-US" altLang="ko-KR" sz="1400" dirty="0">
                <a:solidFill>
                  <a:schemeClr val="tx1"/>
                </a:solidFill>
                <a:latin typeface="Courier New" pitchFamily="49" charset="0"/>
                <a:cs typeface="Courier New" pitchFamily="49" charset="0"/>
              </a:rPr>
              <a:t> 	assert( n != </a:t>
            </a:r>
            <a:r>
              <a:rPr lang="en-US" altLang="ko-KR" sz="1400" dirty="0">
                <a:solidFill>
                  <a:srgbClr val="FF0000"/>
                </a:solidFill>
                <a:latin typeface="Courier New" pitchFamily="49" charset="0"/>
                <a:cs typeface="Courier New" pitchFamily="49" charset="0"/>
              </a:rPr>
              <a:t>NULL</a:t>
            </a:r>
            <a:r>
              <a:rPr lang="en-US" altLang="ko-KR" sz="1400" dirty="0">
                <a:solidFill>
                  <a:schemeClr val="tx1"/>
                </a:solidFill>
                <a:latin typeface="Courier New" pitchFamily="49" charset="0"/>
                <a:cs typeface="Courier New" pitchFamily="49" charset="0"/>
              </a:rPr>
              <a:t> );</a:t>
            </a:r>
          </a:p>
          <a:p>
            <a:pPr marL="342900" indent="-342900">
              <a:buAutoNum type="arabicPlain"/>
            </a:pPr>
            <a:r>
              <a:rPr lang="en-US" altLang="ko-KR" sz="1400" dirty="0">
                <a:solidFill>
                  <a:schemeClr val="tx1"/>
                </a:solidFill>
                <a:latin typeface="Courier New" pitchFamily="49" charset="0"/>
                <a:cs typeface="Courier New" pitchFamily="49" charset="0"/>
              </a:rPr>
              <a:t> 	n-&gt;value	= value ;</a:t>
            </a:r>
          </a:p>
          <a:p>
            <a:pPr marL="342900" indent="-342900">
              <a:buAutoNum type="arabicPlain"/>
            </a:pPr>
            <a:r>
              <a:rPr lang="en-US" altLang="ko-KR" sz="1400" dirty="0">
                <a:solidFill>
                  <a:schemeClr val="tx1"/>
                </a:solidFill>
                <a:latin typeface="Courier New" pitchFamily="49" charset="0"/>
                <a:cs typeface="Courier New" pitchFamily="49" charset="0"/>
              </a:rPr>
              <a:t> 	n-&gt;next 	= head;</a:t>
            </a:r>
          </a:p>
          <a:p>
            <a:pPr marL="342900" indent="-342900">
              <a:buAutoNum type="arabicPlain"/>
            </a:pPr>
            <a:r>
              <a:rPr lang="en-US" altLang="ko-KR" sz="1400" dirty="0">
                <a:solidFill>
                  <a:schemeClr val="tx1"/>
                </a:solidFill>
                <a:latin typeface="Courier New" pitchFamily="49" charset="0"/>
                <a:cs typeface="Courier New" pitchFamily="49" charset="0"/>
              </a:rPr>
              <a:t> 	head 	= n;</a:t>
            </a:r>
          </a:p>
          <a:p>
            <a:pPr marL="342900" indent="-342900">
              <a:buAutoNum type="arabicPlain"/>
            </a:pPr>
            <a:r>
              <a:rPr lang="en-US" altLang="ko-KR" sz="1400" dirty="0">
                <a:solidFill>
                  <a:schemeClr val="tx1"/>
                </a:solidFill>
                <a:latin typeface="Courier New" pitchFamily="49" charset="0"/>
                <a:cs typeface="Courier New" pitchFamily="49" charset="0"/>
              </a:rPr>
              <a:t> }</a:t>
            </a:r>
          </a:p>
        </p:txBody>
      </p:sp>
    </p:spTree>
    <p:extLst>
      <p:ext uri="{BB962C8B-B14F-4D97-AF65-F5344CB8AC3E}">
        <p14:creationId xmlns:p14="http://schemas.microsoft.com/office/powerpoint/2010/main" val="57351148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50" y="-45800"/>
            <a:ext cx="7886700" cy="1325563"/>
          </a:xfrm>
        </p:spPr>
        <p:txBody>
          <a:bodyPr/>
          <a:lstStyle/>
          <a:p>
            <a:r>
              <a:rPr lang="en-US" altLang="ko-KR" dirty="0"/>
              <a:t>Prevention – Mutual Exclusion (Cont.)</a:t>
            </a:r>
            <a:endParaRPr lang="ko-KR" altLang="en-US" dirty="0"/>
          </a:p>
        </p:txBody>
      </p:sp>
      <p:sp>
        <p:nvSpPr>
          <p:cNvPr id="3" name="내용 개체 틀 2"/>
          <p:cNvSpPr>
            <a:spLocks noGrp="1"/>
          </p:cNvSpPr>
          <p:nvPr>
            <p:ph idx="1"/>
          </p:nvPr>
        </p:nvSpPr>
        <p:spPr>
          <a:xfrm>
            <a:off x="628650" y="1279763"/>
            <a:ext cx="7886700" cy="4351338"/>
          </a:xfrm>
        </p:spPr>
        <p:txBody>
          <a:bodyPr>
            <a:normAutofit/>
          </a:bodyPr>
          <a:lstStyle/>
          <a:p>
            <a:r>
              <a:rPr lang="en-US" altLang="ko-KR" sz="2400" b="1" dirty="0"/>
              <a:t>Solution</a:t>
            </a:r>
            <a:r>
              <a:rPr lang="en-US" altLang="ko-KR" sz="2400" dirty="0"/>
              <a:t>:</a:t>
            </a:r>
          </a:p>
          <a:p>
            <a:pPr lvl="1"/>
            <a:r>
              <a:rPr lang="en-US" altLang="ko-KR" sz="2000" dirty="0"/>
              <a:t>Surrounding this code with a </a:t>
            </a:r>
            <a:r>
              <a:rPr lang="en-US" altLang="ko-KR" sz="2000" dirty="0">
                <a:solidFill>
                  <a:schemeClr val="accent6">
                    <a:lumMod val="75000"/>
                  </a:schemeClr>
                </a:solidFill>
              </a:rPr>
              <a:t>lock acquire </a:t>
            </a:r>
            <a:r>
              <a:rPr lang="en-US" altLang="ko-KR" sz="2000" dirty="0"/>
              <a:t>and </a:t>
            </a:r>
            <a:r>
              <a:rPr lang="en-US" altLang="ko-KR" sz="2000" dirty="0">
                <a:solidFill>
                  <a:schemeClr val="accent6">
                    <a:lumMod val="75000"/>
                  </a:schemeClr>
                </a:solidFill>
              </a:rPr>
              <a:t>release</a:t>
            </a:r>
            <a:r>
              <a:rPr lang="en-US" altLang="ko-KR" sz="2000" dirty="0"/>
              <a:t>.</a:t>
            </a:r>
          </a:p>
          <a:p>
            <a:endParaRPr lang="en-US" altLang="ko-KR" sz="2400" dirty="0"/>
          </a:p>
          <a:p>
            <a:endParaRPr lang="en-US" altLang="ko-KR" sz="2400" dirty="0"/>
          </a:p>
          <a:p>
            <a:endParaRPr lang="en-US" altLang="ko-KR" sz="2400" dirty="0"/>
          </a:p>
          <a:p>
            <a:endParaRPr lang="en-US" altLang="ko-KR" sz="2400" dirty="0"/>
          </a:p>
          <a:p>
            <a:endParaRPr lang="en-US" altLang="ko-KR" sz="2400" dirty="0"/>
          </a:p>
          <a:p>
            <a:pPr lvl="1"/>
            <a:r>
              <a:rPr lang="en-US" altLang="ko-KR" sz="2000" dirty="0">
                <a:solidFill>
                  <a:schemeClr val="accent6">
                    <a:lumMod val="75000"/>
                  </a:schemeClr>
                </a:solidFill>
              </a:rPr>
              <a:t>wait-free manner </a:t>
            </a:r>
            <a:r>
              <a:rPr lang="en-US" altLang="ko-KR" sz="2000" dirty="0"/>
              <a:t>using </a:t>
            </a:r>
            <a:r>
              <a:rPr lang="en-US" altLang="ko-KR" sz="2000" dirty="0" err="1">
                <a:latin typeface="Courier New" panose="02070309020205020404" pitchFamily="49" charset="0"/>
                <a:cs typeface="Courier New" panose="02070309020205020404" pitchFamily="49" charset="0"/>
              </a:rPr>
              <a:t>CompareAndSwap</a:t>
            </a:r>
            <a:r>
              <a:rPr lang="en-US" altLang="ko-KR" sz="2000" dirty="0"/>
              <a:t> instructions</a:t>
            </a:r>
          </a:p>
        </p:txBody>
      </p:sp>
      <p:sp>
        <p:nvSpPr>
          <p:cNvPr id="6" name="직사각형 5"/>
          <p:cNvSpPr/>
          <p:nvPr/>
        </p:nvSpPr>
        <p:spPr>
          <a:xfrm>
            <a:off x="1367223" y="2189926"/>
            <a:ext cx="6766420" cy="2031325"/>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rgbClr val="00B050"/>
                </a:solidFill>
                <a:latin typeface="Courier New" pitchFamily="49" charset="0"/>
                <a:cs typeface="Courier New" pitchFamily="49" charset="0"/>
              </a:rPr>
              <a:t>void</a:t>
            </a:r>
            <a:r>
              <a:rPr lang="en-US" altLang="ko-KR" sz="1400" dirty="0">
                <a:solidFill>
                  <a:schemeClr val="tx1"/>
                </a:solidFill>
                <a:latin typeface="Courier New" pitchFamily="49" charset="0"/>
                <a:cs typeface="Courier New" pitchFamily="49" charset="0"/>
              </a:rPr>
              <a:t> insert(</a:t>
            </a:r>
            <a:r>
              <a:rPr lang="en-US" altLang="ko-KR" sz="1400" dirty="0" err="1">
                <a:solidFill>
                  <a:srgbClr val="00B050"/>
                </a:solidFill>
                <a:latin typeface="Courier New" pitchFamily="49" charset="0"/>
                <a:cs typeface="Courier New" pitchFamily="49" charset="0"/>
              </a:rPr>
              <a:t>int</a:t>
            </a:r>
            <a:r>
              <a:rPr lang="en-US" altLang="ko-KR" sz="1400" dirty="0">
                <a:solidFill>
                  <a:schemeClr val="tx1"/>
                </a:solidFill>
                <a:latin typeface="Courier New" pitchFamily="49" charset="0"/>
                <a:cs typeface="Courier New" pitchFamily="49" charset="0"/>
              </a:rPr>
              <a:t> value){</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err="1">
                <a:solidFill>
                  <a:schemeClr val="tx1"/>
                </a:solidFill>
                <a:latin typeface="Courier New" pitchFamily="49" charset="0"/>
                <a:cs typeface="Courier New" pitchFamily="49" charset="0"/>
              </a:rPr>
              <a:t>node_t</a:t>
            </a:r>
            <a:r>
              <a:rPr lang="en-US" altLang="ko-KR" sz="1400" dirty="0">
                <a:solidFill>
                  <a:schemeClr val="tx1"/>
                </a:solidFill>
                <a:latin typeface="Courier New" pitchFamily="49" charset="0"/>
                <a:cs typeface="Courier New" pitchFamily="49" charset="0"/>
              </a:rPr>
              <a:t> * n = </a:t>
            </a:r>
            <a:r>
              <a:rPr lang="en-US" altLang="ko-KR" sz="1400" dirty="0" err="1">
                <a:solidFill>
                  <a:schemeClr val="tx1"/>
                </a:solidFill>
                <a:latin typeface="Courier New" pitchFamily="49" charset="0"/>
                <a:cs typeface="Courier New" pitchFamily="49" charset="0"/>
              </a:rPr>
              <a:t>malloc</a:t>
            </a:r>
            <a:r>
              <a:rPr lang="en-US" altLang="ko-KR" sz="1400" dirty="0">
                <a:solidFill>
                  <a:schemeClr val="tx1"/>
                </a:solidFill>
                <a:latin typeface="Courier New" pitchFamily="49" charset="0"/>
                <a:cs typeface="Courier New" pitchFamily="49" charset="0"/>
              </a:rPr>
              <a:t>(</a:t>
            </a:r>
            <a:r>
              <a:rPr lang="en-US" altLang="ko-KR" sz="1400" dirty="0" err="1">
                <a:solidFill>
                  <a:schemeClr val="tx1"/>
                </a:solidFill>
                <a:latin typeface="Courier New" pitchFamily="49" charset="0"/>
                <a:cs typeface="Courier New" pitchFamily="49" charset="0"/>
              </a:rPr>
              <a:t>sizeof</a:t>
            </a:r>
            <a:r>
              <a:rPr lang="en-US" altLang="ko-KR" sz="1400" dirty="0">
                <a:solidFill>
                  <a:schemeClr val="tx1"/>
                </a:solidFill>
                <a:latin typeface="Courier New" pitchFamily="49" charset="0"/>
                <a:cs typeface="Courier New" pitchFamily="49" charset="0"/>
              </a:rPr>
              <a:t>(</a:t>
            </a:r>
            <a:r>
              <a:rPr lang="en-US" altLang="ko-KR" sz="1400" dirty="0" err="1">
                <a:solidFill>
                  <a:schemeClr val="tx1"/>
                </a:solidFill>
                <a:latin typeface="Courier New" pitchFamily="49" charset="0"/>
                <a:cs typeface="Courier New" pitchFamily="49" charset="0"/>
              </a:rPr>
              <a:t>node_t</a:t>
            </a:r>
            <a:r>
              <a:rPr lang="en-US" altLang="ko-KR" sz="1400" dirty="0">
                <a:solidFill>
                  <a:schemeClr val="tx1"/>
                </a:solidFill>
                <a:latin typeface="Courier New" pitchFamily="49" charset="0"/>
                <a:cs typeface="Courier New" pitchFamily="49" charset="0"/>
              </a:rPr>
              <a:t>));</a:t>
            </a:r>
          </a:p>
          <a:p>
            <a:pPr marL="342900" indent="-342900">
              <a:buAutoNum type="arabicPlain"/>
            </a:pPr>
            <a:r>
              <a:rPr lang="en-US" altLang="ko-KR" sz="1400" dirty="0">
                <a:solidFill>
                  <a:schemeClr val="tx1"/>
                </a:solidFill>
                <a:latin typeface="Courier New" pitchFamily="49" charset="0"/>
                <a:cs typeface="Courier New" pitchFamily="49" charset="0"/>
              </a:rPr>
              <a:t> 	assert( n != </a:t>
            </a:r>
            <a:r>
              <a:rPr lang="en-US" altLang="ko-KR" sz="1400" dirty="0">
                <a:solidFill>
                  <a:srgbClr val="FF0000"/>
                </a:solidFill>
                <a:latin typeface="Courier New" pitchFamily="49" charset="0"/>
                <a:cs typeface="Courier New" pitchFamily="49" charset="0"/>
              </a:rPr>
              <a:t>NULL</a:t>
            </a:r>
            <a:r>
              <a:rPr lang="en-US" altLang="ko-KR" sz="1400" dirty="0">
                <a:solidFill>
                  <a:schemeClr val="tx1"/>
                </a:solidFill>
                <a:latin typeface="Courier New" pitchFamily="49" charset="0"/>
                <a:cs typeface="Courier New" pitchFamily="49" charset="0"/>
              </a:rPr>
              <a:t> );</a:t>
            </a:r>
          </a:p>
          <a:p>
            <a:pPr marL="342900" indent="-342900">
              <a:buAutoNum type="arabicPlain"/>
            </a:pPr>
            <a:r>
              <a:rPr lang="en-US" altLang="ko-KR" sz="1400" dirty="0">
                <a:solidFill>
                  <a:schemeClr val="tx1"/>
                </a:solidFill>
                <a:latin typeface="Courier New" pitchFamily="49" charset="0"/>
                <a:cs typeface="Courier New" pitchFamily="49" charset="0"/>
              </a:rPr>
              <a:t> 	n-&gt;value = value ;</a:t>
            </a:r>
          </a:p>
          <a:p>
            <a:pPr marL="342900" indent="-342900">
              <a:buAutoNum type="arabicPlain"/>
            </a:pPr>
            <a:r>
              <a:rPr lang="en-US" altLang="ko-KR" sz="1400" dirty="0">
                <a:solidFill>
                  <a:schemeClr val="tx1"/>
                </a:solidFill>
                <a:latin typeface="Courier New" pitchFamily="49" charset="0"/>
                <a:cs typeface="Courier New" pitchFamily="49" charset="0"/>
              </a:rPr>
              <a:t> 	lock(</a:t>
            </a:r>
            <a:r>
              <a:rPr lang="en-US" altLang="ko-KR" sz="1400" dirty="0" err="1">
                <a:solidFill>
                  <a:schemeClr val="tx1"/>
                </a:solidFill>
                <a:latin typeface="Courier New" pitchFamily="49" charset="0"/>
                <a:cs typeface="Courier New" pitchFamily="49" charset="0"/>
              </a:rPr>
              <a:t>listlock</a:t>
            </a:r>
            <a:r>
              <a:rPr lang="en-US" altLang="ko-KR" sz="1400" dirty="0">
                <a:solidFill>
                  <a:schemeClr val="tx1"/>
                </a:solidFill>
                <a:latin typeface="Courier New" pitchFamily="49" charset="0"/>
                <a:cs typeface="Courier New" pitchFamily="49" charset="0"/>
              </a:rPr>
              <a:t>); </a:t>
            </a:r>
            <a:r>
              <a:rPr lang="en-US" altLang="ko-KR" sz="1400" dirty="0">
                <a:solidFill>
                  <a:srgbClr val="00B0F0"/>
                </a:solidFill>
                <a:latin typeface="Courier New" pitchFamily="49" charset="0"/>
                <a:cs typeface="Courier New" pitchFamily="49" charset="0"/>
              </a:rPr>
              <a:t>// begin critical section</a:t>
            </a:r>
          </a:p>
          <a:p>
            <a:pPr marL="342900" indent="-342900">
              <a:buAutoNum type="arabicPlain"/>
            </a:pPr>
            <a:r>
              <a:rPr lang="en-US" altLang="ko-KR" sz="1400" dirty="0">
                <a:solidFill>
                  <a:schemeClr val="tx1"/>
                </a:solidFill>
                <a:latin typeface="Courier New" pitchFamily="49" charset="0"/>
                <a:cs typeface="Courier New" pitchFamily="49" charset="0"/>
              </a:rPr>
              <a:t> 	n-&gt;next	= head;</a:t>
            </a:r>
          </a:p>
          <a:p>
            <a:pPr marL="342900" indent="-342900">
              <a:buAutoNum type="arabicPlain"/>
            </a:pPr>
            <a:r>
              <a:rPr lang="en-US" altLang="ko-KR" sz="1400" dirty="0">
                <a:solidFill>
                  <a:schemeClr val="tx1"/>
                </a:solidFill>
                <a:latin typeface="Courier New" pitchFamily="49" charset="0"/>
                <a:cs typeface="Courier New" pitchFamily="49" charset="0"/>
              </a:rPr>
              <a:t> 	head 	= n;</a:t>
            </a:r>
          </a:p>
          <a:p>
            <a:pPr marL="342900" indent="-342900">
              <a:buAutoNum type="arabicPlain"/>
            </a:pPr>
            <a:r>
              <a:rPr lang="en-US" altLang="ko-KR" sz="1400" dirty="0">
                <a:solidFill>
                  <a:schemeClr val="tx1"/>
                </a:solidFill>
                <a:latin typeface="Courier New" pitchFamily="49" charset="0"/>
                <a:cs typeface="Courier New" pitchFamily="49" charset="0"/>
              </a:rPr>
              <a:t> 	unlock(</a:t>
            </a:r>
            <a:r>
              <a:rPr lang="en-US" altLang="ko-KR" sz="1400" dirty="0" err="1">
                <a:solidFill>
                  <a:schemeClr val="tx1"/>
                </a:solidFill>
                <a:latin typeface="Courier New" pitchFamily="49" charset="0"/>
                <a:cs typeface="Courier New" pitchFamily="49" charset="0"/>
              </a:rPr>
              <a:t>listlock</a:t>
            </a:r>
            <a:r>
              <a:rPr lang="en-US" altLang="ko-KR" sz="1400" dirty="0">
                <a:solidFill>
                  <a:schemeClr val="tx1"/>
                </a:solidFill>
                <a:latin typeface="Courier New" pitchFamily="49" charset="0"/>
                <a:cs typeface="Courier New" pitchFamily="49" charset="0"/>
              </a:rPr>
              <a:t>) ;  </a:t>
            </a:r>
            <a:r>
              <a:rPr lang="en-US" altLang="ko-KR" sz="1400" dirty="0">
                <a:solidFill>
                  <a:srgbClr val="00B0F0"/>
                </a:solidFill>
                <a:latin typeface="Courier New" pitchFamily="49" charset="0"/>
                <a:cs typeface="Courier New" pitchFamily="49" charset="0"/>
              </a:rPr>
              <a:t>//end critical section</a:t>
            </a:r>
          </a:p>
          <a:p>
            <a:pPr marL="342900" indent="-342900">
              <a:buAutoNum type="arabicPlain"/>
            </a:pPr>
            <a:r>
              <a:rPr lang="en-US" altLang="ko-KR" sz="1400" dirty="0">
                <a:solidFill>
                  <a:schemeClr val="tx1"/>
                </a:solidFill>
                <a:latin typeface="Courier New" pitchFamily="49" charset="0"/>
                <a:cs typeface="Courier New" pitchFamily="49" charset="0"/>
              </a:rPr>
              <a:t> }</a:t>
            </a:r>
          </a:p>
        </p:txBody>
      </p:sp>
      <p:sp>
        <p:nvSpPr>
          <p:cNvPr id="7" name="직사각형 6"/>
          <p:cNvSpPr/>
          <p:nvPr/>
        </p:nvSpPr>
        <p:spPr>
          <a:xfrm>
            <a:off x="1364891" y="4767113"/>
            <a:ext cx="6766420" cy="1815882"/>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rgbClr val="00B050"/>
                </a:solidFill>
                <a:latin typeface="Courier New" pitchFamily="49" charset="0"/>
                <a:cs typeface="Courier New" pitchFamily="49" charset="0"/>
              </a:rPr>
              <a:t>void</a:t>
            </a:r>
            <a:r>
              <a:rPr lang="en-US" altLang="ko-KR" sz="1400" dirty="0">
                <a:solidFill>
                  <a:schemeClr val="tx1"/>
                </a:solidFill>
                <a:latin typeface="Courier New" pitchFamily="49" charset="0"/>
                <a:cs typeface="Courier New" pitchFamily="49" charset="0"/>
              </a:rPr>
              <a:t> insert(</a:t>
            </a:r>
            <a:r>
              <a:rPr lang="en-US" altLang="ko-KR" sz="1400" dirty="0" err="1">
                <a:solidFill>
                  <a:srgbClr val="00B050"/>
                </a:solidFill>
                <a:latin typeface="Courier New" pitchFamily="49" charset="0"/>
                <a:cs typeface="Courier New" pitchFamily="49" charset="0"/>
              </a:rPr>
              <a:t>int</a:t>
            </a:r>
            <a:r>
              <a:rPr lang="en-US" altLang="ko-KR" sz="1400" dirty="0">
                <a:solidFill>
                  <a:schemeClr val="tx1"/>
                </a:solidFill>
                <a:latin typeface="Courier New" pitchFamily="49" charset="0"/>
                <a:cs typeface="Courier New" pitchFamily="49" charset="0"/>
              </a:rPr>
              <a:t> value) {</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err="1">
                <a:solidFill>
                  <a:schemeClr val="tx1"/>
                </a:solidFill>
                <a:latin typeface="Courier New" pitchFamily="49" charset="0"/>
                <a:cs typeface="Courier New" pitchFamily="49" charset="0"/>
              </a:rPr>
              <a:t>node_t</a:t>
            </a:r>
            <a:r>
              <a:rPr lang="en-US" altLang="ko-KR" sz="1400" dirty="0">
                <a:solidFill>
                  <a:schemeClr val="tx1"/>
                </a:solidFill>
                <a:latin typeface="Courier New" pitchFamily="49" charset="0"/>
                <a:cs typeface="Courier New" pitchFamily="49" charset="0"/>
              </a:rPr>
              <a:t> *n = </a:t>
            </a:r>
            <a:r>
              <a:rPr lang="en-US" altLang="ko-KR" sz="1400" dirty="0" err="1">
                <a:solidFill>
                  <a:schemeClr val="tx1"/>
                </a:solidFill>
                <a:latin typeface="Courier New" pitchFamily="49" charset="0"/>
                <a:cs typeface="Courier New" pitchFamily="49" charset="0"/>
              </a:rPr>
              <a:t>malloc</a:t>
            </a:r>
            <a:r>
              <a:rPr lang="en-US" altLang="ko-KR" sz="1400" dirty="0">
                <a:solidFill>
                  <a:schemeClr val="tx1"/>
                </a:solidFill>
                <a:latin typeface="Courier New" pitchFamily="49" charset="0"/>
                <a:cs typeface="Courier New" pitchFamily="49" charset="0"/>
              </a:rPr>
              <a:t>(</a:t>
            </a:r>
            <a:r>
              <a:rPr lang="en-US" altLang="ko-KR" sz="1400" dirty="0" err="1">
                <a:solidFill>
                  <a:schemeClr val="tx1"/>
                </a:solidFill>
                <a:latin typeface="Courier New" pitchFamily="49" charset="0"/>
                <a:cs typeface="Courier New" pitchFamily="49" charset="0"/>
              </a:rPr>
              <a:t>sizeof</a:t>
            </a:r>
            <a:r>
              <a:rPr lang="en-US" altLang="ko-KR" sz="1400" dirty="0">
                <a:solidFill>
                  <a:schemeClr val="tx1"/>
                </a:solidFill>
                <a:latin typeface="Courier New" pitchFamily="49" charset="0"/>
                <a:cs typeface="Courier New" pitchFamily="49" charset="0"/>
              </a:rPr>
              <a:t>(</a:t>
            </a:r>
            <a:r>
              <a:rPr lang="en-US" altLang="ko-KR" sz="1400" dirty="0" err="1">
                <a:solidFill>
                  <a:schemeClr val="tx1"/>
                </a:solidFill>
                <a:latin typeface="Courier New" pitchFamily="49" charset="0"/>
                <a:cs typeface="Courier New" pitchFamily="49" charset="0"/>
              </a:rPr>
              <a:t>node_t</a:t>
            </a:r>
            <a:r>
              <a:rPr lang="en-US" altLang="ko-KR" sz="1400" dirty="0">
                <a:solidFill>
                  <a:schemeClr val="tx1"/>
                </a:solidFill>
                <a:latin typeface="Courier New" pitchFamily="49" charset="0"/>
                <a:cs typeface="Courier New" pitchFamily="49" charset="0"/>
              </a:rPr>
              <a:t>));</a:t>
            </a:r>
          </a:p>
          <a:p>
            <a:pPr marL="342900" indent="-342900">
              <a:buAutoNum type="arabicPlain"/>
            </a:pPr>
            <a:r>
              <a:rPr lang="en-US" altLang="ko-KR" sz="1400" dirty="0">
                <a:solidFill>
                  <a:schemeClr val="tx1"/>
                </a:solidFill>
                <a:latin typeface="Courier New" pitchFamily="49" charset="0"/>
                <a:cs typeface="Courier New" pitchFamily="49" charset="0"/>
              </a:rPr>
              <a:t> 	assert(n != </a:t>
            </a:r>
            <a:r>
              <a:rPr lang="en-US" altLang="ko-KR" sz="1400" dirty="0">
                <a:solidFill>
                  <a:srgbClr val="FF0000"/>
                </a:solidFill>
                <a:latin typeface="Courier New" pitchFamily="49" charset="0"/>
                <a:cs typeface="Courier New" pitchFamily="49" charset="0"/>
              </a:rPr>
              <a:t>NULL</a:t>
            </a:r>
            <a:r>
              <a:rPr lang="en-US" altLang="ko-KR" sz="1400" dirty="0">
                <a:solidFill>
                  <a:schemeClr val="tx1"/>
                </a:solidFill>
                <a:latin typeface="Courier New" pitchFamily="49" charset="0"/>
                <a:cs typeface="Courier New" pitchFamily="49" charset="0"/>
              </a:rPr>
              <a:t>);</a:t>
            </a:r>
          </a:p>
          <a:p>
            <a:pPr marL="342900" indent="-342900">
              <a:buAutoNum type="arabicPlain"/>
            </a:pPr>
            <a:r>
              <a:rPr lang="en-US" altLang="ko-KR" sz="1400" dirty="0">
                <a:solidFill>
                  <a:schemeClr val="tx1"/>
                </a:solidFill>
                <a:latin typeface="Courier New" pitchFamily="49" charset="0"/>
                <a:cs typeface="Courier New" pitchFamily="49" charset="0"/>
              </a:rPr>
              <a:t> 	n-&gt;value = value;</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chemeClr val="accent6">
                    <a:lumMod val="75000"/>
                  </a:schemeClr>
                </a:solidFill>
                <a:latin typeface="Courier New" pitchFamily="49" charset="0"/>
                <a:cs typeface="Courier New" pitchFamily="49" charset="0"/>
              </a:rPr>
              <a:t>do</a:t>
            </a:r>
            <a:r>
              <a:rPr lang="en-US" altLang="ko-KR" sz="1400" dirty="0">
                <a:solidFill>
                  <a:schemeClr val="tx1"/>
                </a:solidFill>
                <a:latin typeface="Courier New" pitchFamily="49" charset="0"/>
                <a:cs typeface="Courier New" pitchFamily="49" charset="0"/>
              </a:rPr>
              <a:t> {</a:t>
            </a:r>
          </a:p>
          <a:p>
            <a:pPr marL="342900" indent="-342900">
              <a:buAutoNum type="arabicPlain"/>
            </a:pPr>
            <a:r>
              <a:rPr lang="en-US" altLang="ko-KR" sz="1400" dirty="0">
                <a:solidFill>
                  <a:schemeClr val="tx1"/>
                </a:solidFill>
                <a:latin typeface="Courier New" pitchFamily="49" charset="0"/>
                <a:cs typeface="Courier New" pitchFamily="49" charset="0"/>
              </a:rPr>
              <a:t> 		n-&gt;next = head;</a:t>
            </a:r>
          </a:p>
          <a:p>
            <a:pPr marL="342900" indent="-342900">
              <a:buAutoNum type="arabicPlain"/>
            </a:pPr>
            <a:r>
              <a:rPr lang="en-US" altLang="ko-KR" sz="1400" dirty="0">
                <a:solidFill>
                  <a:schemeClr val="tx1"/>
                </a:solidFill>
                <a:latin typeface="Courier New" pitchFamily="49" charset="0"/>
                <a:cs typeface="Courier New" pitchFamily="49" charset="0"/>
              </a:rPr>
              <a:t> 	}</a:t>
            </a:r>
            <a:r>
              <a:rPr lang="en-US" altLang="ko-KR" sz="1400" dirty="0">
                <a:solidFill>
                  <a:schemeClr val="accent6">
                    <a:lumMod val="75000"/>
                  </a:schemeClr>
                </a:solidFill>
                <a:latin typeface="Courier New" pitchFamily="49" charset="0"/>
                <a:cs typeface="Courier New" pitchFamily="49" charset="0"/>
              </a:rPr>
              <a:t> while </a:t>
            </a:r>
            <a:r>
              <a:rPr lang="en-US" altLang="ko-KR" sz="1400" dirty="0">
                <a:solidFill>
                  <a:schemeClr val="tx1"/>
                </a:solidFill>
                <a:latin typeface="Courier New" pitchFamily="49" charset="0"/>
                <a:cs typeface="Courier New" pitchFamily="49" charset="0"/>
              </a:rPr>
              <a:t>(</a:t>
            </a:r>
            <a:r>
              <a:rPr lang="en-US" altLang="ko-KR" sz="1400" dirty="0" err="1">
                <a:solidFill>
                  <a:schemeClr val="tx1"/>
                </a:solidFill>
                <a:latin typeface="Courier New" pitchFamily="49" charset="0"/>
                <a:cs typeface="Courier New" pitchFamily="49" charset="0"/>
              </a:rPr>
              <a:t>CompareAndSwap</a:t>
            </a:r>
            <a:r>
              <a:rPr lang="en-US" altLang="ko-KR" sz="1400" dirty="0">
                <a:solidFill>
                  <a:schemeClr val="tx1"/>
                </a:solidFill>
                <a:latin typeface="Courier New" pitchFamily="49" charset="0"/>
                <a:cs typeface="Courier New" pitchFamily="49" charset="0"/>
              </a:rPr>
              <a:t>(&amp;head, n-&gt;next, n));</a:t>
            </a:r>
          </a:p>
          <a:p>
            <a:pPr marL="342900" indent="-342900">
              <a:buAutoNum type="arabicPlain"/>
            </a:pPr>
            <a:r>
              <a:rPr lang="en-US" altLang="ko-KR" sz="1400" dirty="0">
                <a:solidFill>
                  <a:schemeClr val="tx1"/>
                </a:solidFill>
                <a:latin typeface="Courier New" pitchFamily="49" charset="0"/>
                <a:cs typeface="Courier New" pitchFamily="49" charset="0"/>
              </a:rPr>
              <a:t> }</a:t>
            </a:r>
          </a:p>
        </p:txBody>
      </p:sp>
    </p:spTree>
    <p:extLst>
      <p:ext uri="{BB962C8B-B14F-4D97-AF65-F5344CB8AC3E}">
        <p14:creationId xmlns:p14="http://schemas.microsoft.com/office/powerpoint/2010/main" val="1399214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50" y="0"/>
            <a:ext cx="7886700" cy="1325563"/>
          </a:xfrm>
        </p:spPr>
        <p:txBody>
          <a:bodyPr/>
          <a:lstStyle/>
          <a:p>
            <a:r>
              <a:rPr lang="en-US" altLang="ko-KR" dirty="0"/>
              <a:t>Deadlock Avoidance via Scheduling</a:t>
            </a:r>
            <a:endParaRPr lang="ko-KR" altLang="en-US" dirty="0"/>
          </a:p>
        </p:txBody>
      </p:sp>
      <p:sp>
        <p:nvSpPr>
          <p:cNvPr id="3" name="내용 개체 틀 2"/>
          <p:cNvSpPr>
            <a:spLocks noGrp="1"/>
          </p:cNvSpPr>
          <p:nvPr>
            <p:ph idx="1"/>
          </p:nvPr>
        </p:nvSpPr>
        <p:spPr/>
        <p:txBody>
          <a:bodyPr/>
          <a:lstStyle/>
          <a:p>
            <a:r>
              <a:rPr lang="en-US" altLang="ko-KR" dirty="0"/>
              <a:t>In some scenarios </a:t>
            </a:r>
            <a:r>
              <a:rPr lang="en-US" altLang="ko-KR" dirty="0">
                <a:solidFill>
                  <a:schemeClr val="accent6">
                    <a:lumMod val="75000"/>
                  </a:schemeClr>
                </a:solidFill>
              </a:rPr>
              <a:t>deadlock avoidance </a:t>
            </a:r>
            <a:r>
              <a:rPr lang="en-US" altLang="ko-KR" dirty="0"/>
              <a:t>is preferable.</a:t>
            </a:r>
          </a:p>
          <a:p>
            <a:pPr lvl="1"/>
            <a:r>
              <a:rPr lang="en-US" altLang="ko-KR" b="1" dirty="0"/>
              <a:t>Global knowledge </a:t>
            </a:r>
            <a:r>
              <a:rPr lang="en-US" altLang="ko-KR" dirty="0"/>
              <a:t>is required:</a:t>
            </a:r>
          </a:p>
          <a:p>
            <a:pPr lvl="2"/>
            <a:r>
              <a:rPr lang="en-US" altLang="ko-KR" dirty="0"/>
              <a:t>Which locks various threads might grab during their execution.</a:t>
            </a:r>
          </a:p>
          <a:p>
            <a:pPr lvl="2"/>
            <a:r>
              <a:rPr lang="en-US" altLang="ko-KR" dirty="0"/>
              <a:t>Subsequently schedules said threads in a way as </a:t>
            </a:r>
            <a:r>
              <a:rPr lang="en-US" altLang="ko-KR" u="sng" dirty="0"/>
              <a:t>to guarantee</a:t>
            </a:r>
            <a:r>
              <a:rPr lang="en-US" altLang="ko-KR" dirty="0"/>
              <a:t> no deadlock can occur.</a:t>
            </a:r>
            <a:endParaRPr lang="ko-KR" altLang="en-US" dirty="0"/>
          </a:p>
        </p:txBody>
      </p:sp>
    </p:spTree>
    <p:extLst>
      <p:ext uri="{BB962C8B-B14F-4D97-AF65-F5344CB8AC3E}">
        <p14:creationId xmlns:p14="http://schemas.microsoft.com/office/powerpoint/2010/main" val="208951629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Example of Deadlock Avoidance via Scheduling (1) </a:t>
            </a:r>
            <a:endParaRPr lang="ko-KR" altLang="en-US" dirty="0"/>
          </a:p>
        </p:txBody>
      </p:sp>
      <p:sp>
        <p:nvSpPr>
          <p:cNvPr id="3" name="내용 개체 틀 2"/>
          <p:cNvSpPr>
            <a:spLocks noGrp="1"/>
          </p:cNvSpPr>
          <p:nvPr>
            <p:ph idx="1"/>
          </p:nvPr>
        </p:nvSpPr>
        <p:spPr/>
        <p:txBody>
          <a:bodyPr/>
          <a:lstStyle/>
          <a:p>
            <a:r>
              <a:rPr lang="en-US" altLang="ko-KR" dirty="0"/>
              <a:t>We have two processors and four threads.</a:t>
            </a:r>
          </a:p>
          <a:p>
            <a:pPr lvl="1"/>
            <a:r>
              <a:rPr lang="en-US" altLang="ko-KR" dirty="0"/>
              <a:t>Lock acquisition demands of the threads:</a:t>
            </a:r>
          </a:p>
          <a:p>
            <a:pPr lvl="1"/>
            <a:endParaRPr lang="en-US" altLang="ko-KR" dirty="0"/>
          </a:p>
          <a:p>
            <a:pPr lvl="1"/>
            <a:endParaRPr lang="en-US" altLang="ko-KR" dirty="0"/>
          </a:p>
          <a:p>
            <a:pPr lvl="1"/>
            <a:endParaRPr lang="en-US" altLang="ko-KR" dirty="0"/>
          </a:p>
          <a:p>
            <a:pPr lvl="1"/>
            <a:r>
              <a:rPr lang="en-US" altLang="ko-KR" dirty="0"/>
              <a:t>A smart scheduler could compute over that, as long as </a:t>
            </a:r>
            <a:r>
              <a:rPr lang="en-US" altLang="ko-KR" u="sng" dirty="0"/>
              <a:t>T1 and T2 are not run at the same time</a:t>
            </a:r>
            <a:r>
              <a:rPr lang="en-US" altLang="ko-KR" dirty="0"/>
              <a:t>, </a:t>
            </a:r>
            <a:r>
              <a:rPr lang="en-US" altLang="ko-KR" dirty="0">
                <a:solidFill>
                  <a:schemeClr val="accent6">
                    <a:lumMod val="75000"/>
                  </a:schemeClr>
                </a:solidFill>
              </a:rPr>
              <a:t>no deadlock </a:t>
            </a:r>
            <a:r>
              <a:rPr lang="en-US" altLang="ko-KR" dirty="0"/>
              <a:t>could ever arise.</a:t>
            </a:r>
            <a:endParaRPr lang="ko-KR" altLang="en-US" dirty="0"/>
          </a:p>
        </p:txBody>
      </p:sp>
      <p:graphicFrame>
        <p:nvGraphicFramePr>
          <p:cNvPr id="6" name="표 5"/>
          <p:cNvGraphicFramePr>
            <a:graphicFrameLocks noGrp="1"/>
          </p:cNvGraphicFramePr>
          <p:nvPr>
            <p:extLst>
              <p:ext uri="{D42A27DB-BD31-4B8C-83A1-F6EECF244321}">
                <p14:modId xmlns:p14="http://schemas.microsoft.com/office/powerpoint/2010/main" val="3790395036"/>
              </p:ext>
            </p:extLst>
          </p:nvPr>
        </p:nvGraphicFramePr>
        <p:xfrm>
          <a:off x="1763688" y="2752969"/>
          <a:ext cx="5328591" cy="914400"/>
        </p:xfrm>
        <a:graphic>
          <a:graphicData uri="http://schemas.openxmlformats.org/drawingml/2006/table">
            <a:tbl>
              <a:tblPr firstRow="1" bandRow="1">
                <a:tableStyleId>{5C22544A-7EE6-4342-B048-85BDC9FD1C3A}</a:tableStyleId>
              </a:tblPr>
              <a:tblGrid>
                <a:gridCol w="1289091">
                  <a:extLst>
                    <a:ext uri="{9D8B030D-6E8A-4147-A177-3AD203B41FA5}">
                      <a16:colId xmlns:a16="http://schemas.microsoft.com/office/drawing/2014/main" val="20000"/>
                    </a:ext>
                  </a:extLst>
                </a:gridCol>
                <a:gridCol w="1009875">
                  <a:extLst>
                    <a:ext uri="{9D8B030D-6E8A-4147-A177-3AD203B41FA5}">
                      <a16:colId xmlns:a16="http://schemas.microsoft.com/office/drawing/2014/main" val="20001"/>
                    </a:ext>
                  </a:extLst>
                </a:gridCol>
                <a:gridCol w="1009875">
                  <a:extLst>
                    <a:ext uri="{9D8B030D-6E8A-4147-A177-3AD203B41FA5}">
                      <a16:colId xmlns:a16="http://schemas.microsoft.com/office/drawing/2014/main" val="20002"/>
                    </a:ext>
                  </a:extLst>
                </a:gridCol>
                <a:gridCol w="1009875">
                  <a:extLst>
                    <a:ext uri="{9D8B030D-6E8A-4147-A177-3AD203B41FA5}">
                      <a16:colId xmlns:a16="http://schemas.microsoft.com/office/drawing/2014/main" val="20003"/>
                    </a:ext>
                  </a:extLst>
                </a:gridCol>
                <a:gridCol w="1009875">
                  <a:extLst>
                    <a:ext uri="{9D8B030D-6E8A-4147-A177-3AD203B41FA5}">
                      <a16:colId xmlns:a16="http://schemas.microsoft.com/office/drawing/2014/main" val="20004"/>
                    </a:ext>
                  </a:extLst>
                </a:gridCol>
              </a:tblGrid>
              <a:tr h="266328">
                <a:tc>
                  <a:txBody>
                    <a:bodyPr/>
                    <a:lstStyle/>
                    <a:p>
                      <a:pPr algn="ctr" latinLnBrk="1"/>
                      <a:endParaRPr lang="ko-KR" altLang="en-US" sz="1400" b="0"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latinLnBrk="1"/>
                      <a:r>
                        <a:rPr lang="en-US" altLang="ko-KR" sz="1400" b="1" dirty="0">
                          <a:solidFill>
                            <a:schemeClr val="bg1"/>
                          </a:solidFill>
                          <a:latin typeface="맑은 고딕" pitchFamily="50" charset="-127"/>
                          <a:ea typeface="맑은 고딕" pitchFamily="50" charset="-127"/>
                        </a:rPr>
                        <a:t>T1</a:t>
                      </a:r>
                      <a:endParaRPr lang="ko-KR" altLang="en-US" sz="14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latinLnBrk="1"/>
                      <a:r>
                        <a:rPr lang="en-US" altLang="ko-KR" sz="1400" b="1" dirty="0">
                          <a:solidFill>
                            <a:schemeClr val="bg1"/>
                          </a:solidFill>
                          <a:latin typeface="맑은 고딕" pitchFamily="50" charset="-127"/>
                          <a:ea typeface="맑은 고딕" pitchFamily="50" charset="-127"/>
                        </a:rPr>
                        <a:t>T2</a:t>
                      </a:r>
                      <a:endParaRPr lang="ko-KR" altLang="en-US" sz="14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latinLnBrk="1"/>
                      <a:r>
                        <a:rPr lang="en-US" altLang="ko-KR" sz="1400" b="1" dirty="0">
                          <a:solidFill>
                            <a:schemeClr val="bg1"/>
                          </a:solidFill>
                          <a:latin typeface="맑은 고딕" pitchFamily="50" charset="-127"/>
                          <a:ea typeface="맑은 고딕" pitchFamily="50" charset="-127"/>
                        </a:rPr>
                        <a:t>T3</a:t>
                      </a:r>
                      <a:endParaRPr lang="ko-KR" altLang="en-US" sz="14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latinLnBrk="1"/>
                      <a:r>
                        <a:rPr lang="en-US" altLang="ko-KR" sz="1400" b="1" dirty="0">
                          <a:solidFill>
                            <a:schemeClr val="bg1"/>
                          </a:solidFill>
                          <a:latin typeface="맑은 고딕" pitchFamily="50" charset="-127"/>
                          <a:ea typeface="맑은 고딕" pitchFamily="50" charset="-127"/>
                        </a:rPr>
                        <a:t>T4</a:t>
                      </a:r>
                      <a:endParaRPr lang="ko-KR" altLang="en-US" sz="14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0">
                <a:tc>
                  <a:txBody>
                    <a:bodyPr/>
                    <a:lstStyle/>
                    <a:p>
                      <a:pPr algn="ctr" latinLnBrk="1"/>
                      <a:r>
                        <a:rPr lang="en-US" altLang="ko-KR" sz="1400" b="0" dirty="0">
                          <a:solidFill>
                            <a:schemeClr val="tx1"/>
                          </a:solidFill>
                          <a:latin typeface="맑은 고딕" pitchFamily="50" charset="-127"/>
                          <a:ea typeface="맑은 고딕" pitchFamily="50" charset="-127"/>
                        </a:rPr>
                        <a:t>L1</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yes</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yes</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tx1"/>
                          </a:solidFill>
                          <a:latin typeface="맑은 고딕" pitchFamily="50" charset="-127"/>
                          <a:ea typeface="맑은 고딕" pitchFamily="50" charset="-127"/>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4584">
                <a:tc>
                  <a:txBody>
                    <a:bodyPr/>
                    <a:lstStyle/>
                    <a:p>
                      <a:pPr algn="ctr" latinLnBrk="1"/>
                      <a:r>
                        <a:rPr lang="en-US" altLang="ko-KR" sz="1400" b="0" dirty="0">
                          <a:solidFill>
                            <a:schemeClr val="tx1"/>
                          </a:solidFill>
                          <a:latin typeface="맑은 고딕" pitchFamily="50" charset="-127"/>
                          <a:ea typeface="맑은 고딕" pitchFamily="50" charset="-127"/>
                        </a:rPr>
                        <a:t>L2</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yes</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yes </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yes </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tx1"/>
                          </a:solidFill>
                          <a:latin typeface="맑은 고딕" pitchFamily="50" charset="-127"/>
                          <a:ea typeface="맑은 고딕" pitchFamily="50" charset="-127"/>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19" name="그룹 18"/>
          <p:cNvGrpSpPr/>
          <p:nvPr/>
        </p:nvGrpSpPr>
        <p:grpSpPr>
          <a:xfrm>
            <a:off x="2663787" y="4976654"/>
            <a:ext cx="3528392" cy="1011435"/>
            <a:chOff x="2483768" y="4509120"/>
            <a:chExt cx="3528392" cy="1011435"/>
          </a:xfrm>
        </p:grpSpPr>
        <p:sp>
          <p:nvSpPr>
            <p:cNvPr id="13" name="TextBox 12"/>
            <p:cNvSpPr txBox="1"/>
            <p:nvPr/>
          </p:nvSpPr>
          <p:spPr>
            <a:xfrm>
              <a:off x="2483769" y="4571256"/>
              <a:ext cx="784189" cy="338554"/>
            </a:xfrm>
            <a:prstGeom prst="rect">
              <a:avLst/>
            </a:prstGeom>
            <a:noFill/>
          </p:spPr>
          <p:txBody>
            <a:bodyPr wrap="none" rtlCol="0">
              <a:spAutoFit/>
            </a:bodyPr>
            <a:lstStyle/>
            <a:p>
              <a:r>
                <a:rPr lang="en-US" altLang="ko-KR" sz="1600" b="1" dirty="0">
                  <a:latin typeface="맑은 고딕" pitchFamily="50" charset="-127"/>
                  <a:ea typeface="맑은 고딕" pitchFamily="50" charset="-127"/>
                </a:rPr>
                <a:t>CPU 1</a:t>
              </a:r>
              <a:endParaRPr lang="ko-KR" altLang="en-US" sz="1600" b="1" dirty="0">
                <a:latin typeface="맑은 고딕" pitchFamily="50" charset="-127"/>
                <a:ea typeface="맑은 고딕" pitchFamily="50" charset="-127"/>
              </a:endParaRPr>
            </a:p>
          </p:txBody>
        </p:sp>
        <p:sp>
          <p:nvSpPr>
            <p:cNvPr id="14" name="TextBox 13"/>
            <p:cNvSpPr txBox="1"/>
            <p:nvPr/>
          </p:nvSpPr>
          <p:spPr>
            <a:xfrm>
              <a:off x="2483768" y="5095057"/>
              <a:ext cx="784189" cy="338554"/>
            </a:xfrm>
            <a:prstGeom prst="rect">
              <a:avLst/>
            </a:prstGeom>
            <a:noFill/>
          </p:spPr>
          <p:txBody>
            <a:bodyPr wrap="none" rtlCol="0">
              <a:spAutoFit/>
            </a:bodyPr>
            <a:lstStyle/>
            <a:p>
              <a:r>
                <a:rPr lang="en-US" altLang="ko-KR" sz="1600" b="1" dirty="0">
                  <a:latin typeface="맑은 고딕" pitchFamily="50" charset="-127"/>
                  <a:ea typeface="맑은 고딕" pitchFamily="50" charset="-127"/>
                </a:rPr>
                <a:t>CPU 2</a:t>
              </a:r>
              <a:endParaRPr lang="ko-KR" altLang="en-US" sz="1600" b="1" dirty="0">
                <a:latin typeface="맑은 고딕" pitchFamily="50" charset="-127"/>
                <a:ea typeface="맑은 고딕" pitchFamily="50" charset="-127"/>
              </a:endParaRPr>
            </a:p>
          </p:txBody>
        </p:sp>
        <p:sp>
          <p:nvSpPr>
            <p:cNvPr id="15" name="직사각형 14"/>
            <p:cNvSpPr/>
            <p:nvPr/>
          </p:nvSpPr>
          <p:spPr>
            <a:xfrm>
              <a:off x="3347864" y="4509120"/>
              <a:ext cx="1008112" cy="432048"/>
            </a:xfrm>
            <a:prstGeom prst="rect">
              <a:avLst/>
            </a:prstGeom>
            <a:solidFill>
              <a:schemeClr val="tx1"/>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p>
              <a:pPr algn="ctr"/>
              <a:r>
                <a:rPr lang="en-US" altLang="ko-KR" b="1" dirty="0">
                  <a:solidFill>
                    <a:schemeClr val="bg1"/>
                  </a:solidFill>
                  <a:latin typeface="맑은 고딕" panose="020B0503020000020004" pitchFamily="50" charset="-127"/>
                  <a:ea typeface="맑은 고딕" panose="020B0503020000020004" pitchFamily="50" charset="-127"/>
                  <a:cs typeface="Courier New" pitchFamily="49" charset="0"/>
                </a:rPr>
                <a:t>T3</a:t>
              </a:r>
              <a:endParaRPr lang="ko-KR" altLang="en-US" b="1" dirty="0">
                <a:solidFill>
                  <a:schemeClr val="bg1"/>
                </a:solidFill>
                <a:latin typeface="맑은 고딕" panose="020B0503020000020004" pitchFamily="50" charset="-127"/>
                <a:ea typeface="맑은 고딕" panose="020B0503020000020004" pitchFamily="50" charset="-127"/>
                <a:cs typeface="Courier New" pitchFamily="49" charset="0"/>
              </a:endParaRPr>
            </a:p>
          </p:txBody>
        </p:sp>
        <p:sp>
          <p:nvSpPr>
            <p:cNvPr id="16" name="직사각형 15"/>
            <p:cNvSpPr/>
            <p:nvPr/>
          </p:nvSpPr>
          <p:spPr>
            <a:xfrm>
              <a:off x="4355976" y="4509120"/>
              <a:ext cx="1296144" cy="432048"/>
            </a:xfrm>
            <a:prstGeom prst="rect">
              <a:avLst/>
            </a:prstGeom>
            <a:solidFill>
              <a:schemeClr val="bg1">
                <a:lumMod val="6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p>
              <a:pPr algn="ctr"/>
              <a:r>
                <a:rPr lang="en-US" altLang="ko-KR" b="1" dirty="0">
                  <a:solidFill>
                    <a:schemeClr val="tx1"/>
                  </a:solidFill>
                  <a:latin typeface="맑은 고딕" panose="020B0503020000020004" pitchFamily="50" charset="-127"/>
                  <a:ea typeface="맑은 고딕" panose="020B0503020000020004" pitchFamily="50" charset="-127"/>
                  <a:cs typeface="Courier New" pitchFamily="49" charset="0"/>
                </a:rPr>
                <a:t>T4</a:t>
              </a:r>
              <a:endParaRPr lang="ko-KR" altLang="en-US" b="1" dirty="0">
                <a:solidFill>
                  <a:schemeClr val="tx1"/>
                </a:solidFill>
                <a:latin typeface="맑은 고딕" panose="020B0503020000020004" pitchFamily="50" charset="-127"/>
                <a:ea typeface="맑은 고딕" panose="020B0503020000020004" pitchFamily="50" charset="-127"/>
                <a:cs typeface="Courier New" pitchFamily="49" charset="0"/>
              </a:endParaRPr>
            </a:p>
          </p:txBody>
        </p:sp>
        <p:sp>
          <p:nvSpPr>
            <p:cNvPr id="17" name="직사각형 16"/>
            <p:cNvSpPr/>
            <p:nvPr/>
          </p:nvSpPr>
          <p:spPr>
            <a:xfrm>
              <a:off x="3347864" y="5088507"/>
              <a:ext cx="1584176" cy="432048"/>
            </a:xfrm>
            <a:prstGeom prst="rect">
              <a:avLst/>
            </a:prstGeom>
            <a:solidFill>
              <a:schemeClr val="tx1">
                <a:lumMod val="65000"/>
                <a:lumOff val="3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p>
              <a:pPr algn="ctr"/>
              <a:r>
                <a:rPr lang="en-US" altLang="ko-KR" b="1" dirty="0">
                  <a:solidFill>
                    <a:schemeClr val="tx1"/>
                  </a:solidFill>
                  <a:latin typeface="맑은 고딕" panose="020B0503020000020004" pitchFamily="50" charset="-127"/>
                  <a:ea typeface="맑은 고딕" panose="020B0503020000020004" pitchFamily="50" charset="-127"/>
                  <a:cs typeface="Courier New" pitchFamily="49" charset="0"/>
                </a:rPr>
                <a:t>T1</a:t>
              </a:r>
              <a:endParaRPr lang="ko-KR" altLang="en-US" b="1" dirty="0">
                <a:solidFill>
                  <a:schemeClr val="tx1"/>
                </a:solidFill>
                <a:latin typeface="맑은 고딕" panose="020B0503020000020004" pitchFamily="50" charset="-127"/>
                <a:ea typeface="맑은 고딕" panose="020B0503020000020004" pitchFamily="50" charset="-127"/>
                <a:cs typeface="Courier New" pitchFamily="49" charset="0"/>
              </a:endParaRPr>
            </a:p>
          </p:txBody>
        </p:sp>
        <p:sp>
          <p:nvSpPr>
            <p:cNvPr id="18" name="직사각형 17"/>
            <p:cNvSpPr/>
            <p:nvPr/>
          </p:nvSpPr>
          <p:spPr>
            <a:xfrm>
              <a:off x="4932040" y="5088507"/>
              <a:ext cx="1080120" cy="432048"/>
            </a:xfrm>
            <a:prstGeom prst="rect">
              <a:avLst/>
            </a:prstGeom>
            <a:solidFill>
              <a:schemeClr val="bg1">
                <a:lumMod val="9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p>
              <a:pPr algn="ctr"/>
              <a:r>
                <a:rPr lang="en-US" altLang="ko-KR" b="1" dirty="0">
                  <a:solidFill>
                    <a:schemeClr val="tx1"/>
                  </a:solidFill>
                  <a:latin typeface="맑은 고딕" panose="020B0503020000020004" pitchFamily="50" charset="-127"/>
                  <a:ea typeface="맑은 고딕" panose="020B0503020000020004" pitchFamily="50" charset="-127"/>
                  <a:cs typeface="Courier New" pitchFamily="49" charset="0"/>
                </a:rPr>
                <a:t>T2</a:t>
              </a:r>
              <a:endParaRPr lang="ko-KR" altLang="en-US" b="1" dirty="0">
                <a:solidFill>
                  <a:schemeClr val="tx1"/>
                </a:solidFill>
                <a:latin typeface="맑은 고딕" panose="020B0503020000020004" pitchFamily="50" charset="-127"/>
                <a:ea typeface="맑은 고딕" panose="020B0503020000020004" pitchFamily="50" charset="-127"/>
                <a:cs typeface="Courier New" pitchFamily="49" charset="0"/>
              </a:endParaRPr>
            </a:p>
          </p:txBody>
        </p:sp>
      </p:grpSp>
    </p:spTree>
    <p:extLst>
      <p:ext uri="{BB962C8B-B14F-4D97-AF65-F5344CB8AC3E}">
        <p14:creationId xmlns:p14="http://schemas.microsoft.com/office/powerpoint/2010/main" val="13610455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Example of Deadlock Avoidance via Scheduling (2) </a:t>
            </a:r>
            <a:endParaRPr lang="ko-KR" altLang="en-US" dirty="0"/>
          </a:p>
        </p:txBody>
      </p:sp>
      <p:sp>
        <p:nvSpPr>
          <p:cNvPr id="3" name="내용 개체 틀 2"/>
          <p:cNvSpPr>
            <a:spLocks noGrp="1"/>
          </p:cNvSpPr>
          <p:nvPr>
            <p:ph idx="1"/>
          </p:nvPr>
        </p:nvSpPr>
        <p:spPr/>
        <p:txBody>
          <a:bodyPr/>
          <a:lstStyle/>
          <a:p>
            <a:r>
              <a:rPr lang="en-US" altLang="ko-KR" dirty="0"/>
              <a:t>More contention for the same resources</a:t>
            </a:r>
          </a:p>
          <a:p>
            <a:pPr lvl="1"/>
            <a:endParaRPr lang="en-US" altLang="ko-KR" dirty="0"/>
          </a:p>
          <a:p>
            <a:pPr lvl="1"/>
            <a:endParaRPr lang="en-US" altLang="ko-KR" dirty="0"/>
          </a:p>
          <a:p>
            <a:pPr lvl="1"/>
            <a:endParaRPr lang="en-US" altLang="ko-KR" dirty="0"/>
          </a:p>
          <a:p>
            <a:pPr lvl="1"/>
            <a:r>
              <a:rPr lang="en-US" altLang="ko-KR" dirty="0"/>
              <a:t>A possible schedule that guarantees that </a:t>
            </a:r>
            <a:r>
              <a:rPr lang="en-US" altLang="ko-KR" i="1" dirty="0"/>
              <a:t>no deadlock </a:t>
            </a:r>
            <a:r>
              <a:rPr lang="en-US" altLang="ko-KR" dirty="0"/>
              <a:t>could ever occur.</a:t>
            </a:r>
          </a:p>
          <a:p>
            <a:pPr lvl="1"/>
            <a:endParaRPr lang="en-US" altLang="ko-KR" dirty="0"/>
          </a:p>
          <a:p>
            <a:pPr lvl="1"/>
            <a:endParaRPr lang="en-US" altLang="ko-KR" dirty="0"/>
          </a:p>
          <a:p>
            <a:pPr lvl="1"/>
            <a:endParaRPr lang="en-US" altLang="ko-KR" dirty="0"/>
          </a:p>
          <a:p>
            <a:pPr lvl="1"/>
            <a:endParaRPr lang="en-US" altLang="ko-KR" dirty="0"/>
          </a:p>
          <a:p>
            <a:pPr lvl="2"/>
            <a:r>
              <a:rPr lang="en-US" altLang="ko-KR" dirty="0"/>
              <a:t>The total time to complete the jobs is lengthened considerably.</a:t>
            </a:r>
          </a:p>
          <a:p>
            <a:pPr lvl="2"/>
            <a:endParaRPr lang="en-US" altLang="ko-KR" dirty="0"/>
          </a:p>
          <a:p>
            <a:pPr marL="457200" lvl="1" indent="0">
              <a:buNone/>
            </a:pPr>
            <a:endParaRPr lang="ko-KR" altLang="en-US" dirty="0"/>
          </a:p>
        </p:txBody>
      </p:sp>
      <p:graphicFrame>
        <p:nvGraphicFramePr>
          <p:cNvPr id="6" name="표 5"/>
          <p:cNvGraphicFramePr>
            <a:graphicFrameLocks noGrp="1"/>
          </p:cNvGraphicFramePr>
          <p:nvPr>
            <p:extLst>
              <p:ext uri="{D42A27DB-BD31-4B8C-83A1-F6EECF244321}">
                <p14:modId xmlns:p14="http://schemas.microsoft.com/office/powerpoint/2010/main" val="1508210910"/>
              </p:ext>
            </p:extLst>
          </p:nvPr>
        </p:nvGraphicFramePr>
        <p:xfrm>
          <a:off x="1835696" y="2348471"/>
          <a:ext cx="5328591" cy="914400"/>
        </p:xfrm>
        <a:graphic>
          <a:graphicData uri="http://schemas.openxmlformats.org/drawingml/2006/table">
            <a:tbl>
              <a:tblPr firstRow="1" bandRow="1">
                <a:tableStyleId>{5C22544A-7EE6-4342-B048-85BDC9FD1C3A}</a:tableStyleId>
              </a:tblPr>
              <a:tblGrid>
                <a:gridCol w="1289091">
                  <a:extLst>
                    <a:ext uri="{9D8B030D-6E8A-4147-A177-3AD203B41FA5}">
                      <a16:colId xmlns:a16="http://schemas.microsoft.com/office/drawing/2014/main" val="20000"/>
                    </a:ext>
                  </a:extLst>
                </a:gridCol>
                <a:gridCol w="1009875">
                  <a:extLst>
                    <a:ext uri="{9D8B030D-6E8A-4147-A177-3AD203B41FA5}">
                      <a16:colId xmlns:a16="http://schemas.microsoft.com/office/drawing/2014/main" val="20001"/>
                    </a:ext>
                  </a:extLst>
                </a:gridCol>
                <a:gridCol w="1009875">
                  <a:extLst>
                    <a:ext uri="{9D8B030D-6E8A-4147-A177-3AD203B41FA5}">
                      <a16:colId xmlns:a16="http://schemas.microsoft.com/office/drawing/2014/main" val="20002"/>
                    </a:ext>
                  </a:extLst>
                </a:gridCol>
                <a:gridCol w="1009875">
                  <a:extLst>
                    <a:ext uri="{9D8B030D-6E8A-4147-A177-3AD203B41FA5}">
                      <a16:colId xmlns:a16="http://schemas.microsoft.com/office/drawing/2014/main" val="20003"/>
                    </a:ext>
                  </a:extLst>
                </a:gridCol>
                <a:gridCol w="1009875">
                  <a:extLst>
                    <a:ext uri="{9D8B030D-6E8A-4147-A177-3AD203B41FA5}">
                      <a16:colId xmlns:a16="http://schemas.microsoft.com/office/drawing/2014/main" val="20004"/>
                    </a:ext>
                  </a:extLst>
                </a:gridCol>
              </a:tblGrid>
              <a:tr h="195982">
                <a:tc>
                  <a:txBody>
                    <a:bodyPr/>
                    <a:lstStyle/>
                    <a:p>
                      <a:pPr algn="ctr" latinLnBrk="1"/>
                      <a:endParaRPr lang="ko-KR" altLang="en-US" sz="1400" b="0"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latinLnBrk="1"/>
                      <a:r>
                        <a:rPr lang="en-US" altLang="ko-KR" sz="1400" b="1" dirty="0">
                          <a:solidFill>
                            <a:schemeClr val="bg1"/>
                          </a:solidFill>
                          <a:latin typeface="맑은 고딕" pitchFamily="50" charset="-127"/>
                          <a:ea typeface="맑은 고딕" pitchFamily="50" charset="-127"/>
                        </a:rPr>
                        <a:t>T1</a:t>
                      </a:r>
                      <a:endParaRPr lang="ko-KR" altLang="en-US" sz="14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latinLnBrk="1"/>
                      <a:r>
                        <a:rPr lang="en-US" altLang="ko-KR" sz="1400" b="1" dirty="0">
                          <a:solidFill>
                            <a:schemeClr val="bg1"/>
                          </a:solidFill>
                          <a:latin typeface="맑은 고딕" pitchFamily="50" charset="-127"/>
                          <a:ea typeface="맑은 고딕" pitchFamily="50" charset="-127"/>
                        </a:rPr>
                        <a:t>T2</a:t>
                      </a:r>
                      <a:endParaRPr lang="ko-KR" altLang="en-US" sz="14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latinLnBrk="1"/>
                      <a:r>
                        <a:rPr lang="en-US" altLang="ko-KR" sz="1400" b="1" dirty="0">
                          <a:solidFill>
                            <a:schemeClr val="bg1"/>
                          </a:solidFill>
                          <a:latin typeface="맑은 고딕" pitchFamily="50" charset="-127"/>
                          <a:ea typeface="맑은 고딕" pitchFamily="50" charset="-127"/>
                        </a:rPr>
                        <a:t>T3</a:t>
                      </a:r>
                      <a:endParaRPr lang="ko-KR" altLang="en-US" sz="14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latinLnBrk="1"/>
                      <a:r>
                        <a:rPr lang="en-US" altLang="ko-KR" sz="1400" b="1" dirty="0">
                          <a:solidFill>
                            <a:schemeClr val="bg1"/>
                          </a:solidFill>
                          <a:latin typeface="맑은 고딕" pitchFamily="50" charset="-127"/>
                          <a:ea typeface="맑은 고딕" pitchFamily="50" charset="-127"/>
                        </a:rPr>
                        <a:t>T4</a:t>
                      </a:r>
                      <a:endParaRPr lang="ko-KR" altLang="en-US" sz="1400" b="1" dirty="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0">
                <a:tc>
                  <a:txBody>
                    <a:bodyPr/>
                    <a:lstStyle/>
                    <a:p>
                      <a:pPr algn="ctr" latinLnBrk="1"/>
                      <a:r>
                        <a:rPr lang="en-US" altLang="ko-KR" sz="1400" b="0" dirty="0">
                          <a:solidFill>
                            <a:schemeClr val="tx1"/>
                          </a:solidFill>
                          <a:latin typeface="맑은 고딕" pitchFamily="50" charset="-127"/>
                          <a:ea typeface="맑은 고딕" pitchFamily="50" charset="-127"/>
                        </a:rPr>
                        <a:t>L1</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yes</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yes</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tx1"/>
                          </a:solidFill>
                          <a:latin typeface="맑은 고딕" pitchFamily="50" charset="-127"/>
                          <a:ea typeface="맑은 고딕" pitchFamily="50" charset="-127"/>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4584">
                <a:tc>
                  <a:txBody>
                    <a:bodyPr/>
                    <a:lstStyle/>
                    <a:p>
                      <a:pPr algn="ctr" latinLnBrk="1"/>
                      <a:r>
                        <a:rPr lang="en-US" altLang="ko-KR" sz="1400" b="0" dirty="0">
                          <a:solidFill>
                            <a:schemeClr val="tx1"/>
                          </a:solidFill>
                          <a:latin typeface="맑은 고딕" pitchFamily="50" charset="-127"/>
                          <a:ea typeface="맑은 고딕" pitchFamily="50" charset="-127"/>
                        </a:rPr>
                        <a:t>L2</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yes</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yes</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맑은 고딕" pitchFamily="50" charset="-127"/>
                          <a:ea typeface="맑은 고딕" pitchFamily="50" charset="-127"/>
                        </a:rPr>
                        <a:t>yes</a:t>
                      </a:r>
                      <a:endParaRPr lang="ko-KR" altLang="en-US" sz="1400" b="0" dirty="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tx1"/>
                          </a:solidFill>
                          <a:latin typeface="맑은 고딕" pitchFamily="50" charset="-127"/>
                          <a:ea typeface="맑은 고딕" pitchFamily="50" charset="-127"/>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7" name="그룹 6"/>
          <p:cNvGrpSpPr/>
          <p:nvPr/>
        </p:nvGrpSpPr>
        <p:grpSpPr>
          <a:xfrm>
            <a:off x="2035095" y="4334357"/>
            <a:ext cx="4536504" cy="1011435"/>
            <a:chOff x="1979712" y="3645024"/>
            <a:chExt cx="4536504" cy="1011435"/>
          </a:xfrm>
        </p:grpSpPr>
        <p:sp>
          <p:nvSpPr>
            <p:cNvPr id="13" name="TextBox 12"/>
            <p:cNvSpPr txBox="1"/>
            <p:nvPr/>
          </p:nvSpPr>
          <p:spPr>
            <a:xfrm>
              <a:off x="1979713" y="3707160"/>
              <a:ext cx="784189" cy="338554"/>
            </a:xfrm>
            <a:prstGeom prst="rect">
              <a:avLst/>
            </a:prstGeom>
            <a:noFill/>
          </p:spPr>
          <p:txBody>
            <a:bodyPr wrap="none" rtlCol="0">
              <a:spAutoFit/>
            </a:bodyPr>
            <a:lstStyle/>
            <a:p>
              <a:r>
                <a:rPr lang="en-US" altLang="ko-KR" sz="1600" b="1" dirty="0">
                  <a:latin typeface="맑은 고딕" pitchFamily="50" charset="-127"/>
                  <a:ea typeface="맑은 고딕" pitchFamily="50" charset="-127"/>
                </a:rPr>
                <a:t>CPU 1</a:t>
              </a:r>
              <a:endParaRPr lang="ko-KR" altLang="en-US" sz="1600" b="1" dirty="0">
                <a:latin typeface="맑은 고딕" pitchFamily="50" charset="-127"/>
                <a:ea typeface="맑은 고딕" pitchFamily="50" charset="-127"/>
              </a:endParaRPr>
            </a:p>
          </p:txBody>
        </p:sp>
        <p:sp>
          <p:nvSpPr>
            <p:cNvPr id="14" name="TextBox 13"/>
            <p:cNvSpPr txBox="1"/>
            <p:nvPr/>
          </p:nvSpPr>
          <p:spPr>
            <a:xfrm>
              <a:off x="1979712" y="4230961"/>
              <a:ext cx="784189" cy="338554"/>
            </a:xfrm>
            <a:prstGeom prst="rect">
              <a:avLst/>
            </a:prstGeom>
            <a:noFill/>
          </p:spPr>
          <p:txBody>
            <a:bodyPr wrap="none" rtlCol="0">
              <a:spAutoFit/>
            </a:bodyPr>
            <a:lstStyle/>
            <a:p>
              <a:r>
                <a:rPr lang="en-US" altLang="ko-KR" sz="1600" b="1" dirty="0">
                  <a:latin typeface="맑은 고딕" pitchFamily="50" charset="-127"/>
                  <a:ea typeface="맑은 고딕" pitchFamily="50" charset="-127"/>
                </a:rPr>
                <a:t>CPU 2</a:t>
              </a:r>
              <a:endParaRPr lang="ko-KR" altLang="en-US" sz="1600" b="1" dirty="0">
                <a:latin typeface="맑은 고딕" pitchFamily="50" charset="-127"/>
                <a:ea typeface="맑은 고딕" pitchFamily="50" charset="-127"/>
              </a:endParaRPr>
            </a:p>
          </p:txBody>
        </p:sp>
        <p:sp>
          <p:nvSpPr>
            <p:cNvPr id="15" name="직사각형 14"/>
            <p:cNvSpPr/>
            <p:nvPr/>
          </p:nvSpPr>
          <p:spPr>
            <a:xfrm>
              <a:off x="5508104" y="4224411"/>
              <a:ext cx="1008112" cy="432048"/>
            </a:xfrm>
            <a:prstGeom prst="rect">
              <a:avLst/>
            </a:prstGeom>
            <a:solidFill>
              <a:schemeClr val="tx1"/>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p>
              <a:pPr algn="ctr"/>
              <a:r>
                <a:rPr lang="en-US" altLang="ko-KR" b="1" dirty="0">
                  <a:solidFill>
                    <a:schemeClr val="bg1"/>
                  </a:solidFill>
                  <a:latin typeface="맑은 고딕" panose="020B0503020000020004" pitchFamily="50" charset="-127"/>
                  <a:ea typeface="맑은 고딕" panose="020B0503020000020004" pitchFamily="50" charset="-127"/>
                  <a:cs typeface="Courier New" pitchFamily="49" charset="0"/>
                </a:rPr>
                <a:t>T3</a:t>
              </a:r>
              <a:endParaRPr lang="ko-KR" altLang="en-US" b="1" dirty="0">
                <a:solidFill>
                  <a:schemeClr val="bg1"/>
                </a:solidFill>
                <a:latin typeface="맑은 고딕" panose="020B0503020000020004" pitchFamily="50" charset="-127"/>
                <a:ea typeface="맑은 고딕" panose="020B0503020000020004" pitchFamily="50" charset="-127"/>
                <a:cs typeface="Courier New" pitchFamily="49" charset="0"/>
              </a:endParaRPr>
            </a:p>
          </p:txBody>
        </p:sp>
        <p:sp>
          <p:nvSpPr>
            <p:cNvPr id="16" name="직사각형 15"/>
            <p:cNvSpPr/>
            <p:nvPr/>
          </p:nvSpPr>
          <p:spPr>
            <a:xfrm>
              <a:off x="2843808" y="3645024"/>
              <a:ext cx="1296144" cy="432048"/>
            </a:xfrm>
            <a:prstGeom prst="rect">
              <a:avLst/>
            </a:prstGeom>
            <a:solidFill>
              <a:schemeClr val="bg1">
                <a:lumMod val="6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p>
              <a:pPr algn="ctr"/>
              <a:r>
                <a:rPr lang="en-US" altLang="ko-KR" b="1" dirty="0">
                  <a:solidFill>
                    <a:schemeClr val="tx1"/>
                  </a:solidFill>
                  <a:latin typeface="맑은 고딕" panose="020B0503020000020004" pitchFamily="50" charset="-127"/>
                  <a:ea typeface="맑은 고딕" panose="020B0503020000020004" pitchFamily="50" charset="-127"/>
                  <a:cs typeface="Courier New" pitchFamily="49" charset="0"/>
                </a:rPr>
                <a:t>T4</a:t>
              </a:r>
              <a:endParaRPr lang="ko-KR" altLang="en-US" b="1" dirty="0">
                <a:solidFill>
                  <a:schemeClr val="tx1"/>
                </a:solidFill>
                <a:latin typeface="맑은 고딕" panose="020B0503020000020004" pitchFamily="50" charset="-127"/>
                <a:ea typeface="맑은 고딕" panose="020B0503020000020004" pitchFamily="50" charset="-127"/>
                <a:cs typeface="Courier New" pitchFamily="49" charset="0"/>
              </a:endParaRPr>
            </a:p>
          </p:txBody>
        </p:sp>
        <p:sp>
          <p:nvSpPr>
            <p:cNvPr id="17" name="직사각형 16"/>
            <p:cNvSpPr/>
            <p:nvPr/>
          </p:nvSpPr>
          <p:spPr>
            <a:xfrm>
              <a:off x="2843808" y="4224411"/>
              <a:ext cx="1584176" cy="432048"/>
            </a:xfrm>
            <a:prstGeom prst="rect">
              <a:avLst/>
            </a:prstGeom>
            <a:solidFill>
              <a:schemeClr val="tx1">
                <a:lumMod val="65000"/>
                <a:lumOff val="3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p>
              <a:pPr algn="ctr"/>
              <a:r>
                <a:rPr lang="en-US" altLang="ko-KR" b="1" dirty="0">
                  <a:solidFill>
                    <a:schemeClr val="tx1"/>
                  </a:solidFill>
                  <a:latin typeface="맑은 고딕" panose="020B0503020000020004" pitchFamily="50" charset="-127"/>
                  <a:ea typeface="맑은 고딕" panose="020B0503020000020004" pitchFamily="50" charset="-127"/>
                  <a:cs typeface="Courier New" pitchFamily="49" charset="0"/>
                </a:rPr>
                <a:t>T1</a:t>
              </a:r>
              <a:endParaRPr lang="ko-KR" altLang="en-US" b="1" dirty="0">
                <a:solidFill>
                  <a:schemeClr val="tx1"/>
                </a:solidFill>
                <a:latin typeface="맑은 고딕" panose="020B0503020000020004" pitchFamily="50" charset="-127"/>
                <a:ea typeface="맑은 고딕" panose="020B0503020000020004" pitchFamily="50" charset="-127"/>
                <a:cs typeface="Courier New" pitchFamily="49" charset="0"/>
              </a:endParaRPr>
            </a:p>
          </p:txBody>
        </p:sp>
        <p:sp>
          <p:nvSpPr>
            <p:cNvPr id="18" name="직사각형 17"/>
            <p:cNvSpPr/>
            <p:nvPr/>
          </p:nvSpPr>
          <p:spPr>
            <a:xfrm>
              <a:off x="4427984" y="4224411"/>
              <a:ext cx="1080120" cy="432048"/>
            </a:xfrm>
            <a:prstGeom prst="rect">
              <a:avLst/>
            </a:prstGeom>
            <a:solidFill>
              <a:schemeClr val="bg1">
                <a:lumMod val="9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p>
              <a:pPr algn="ctr"/>
              <a:r>
                <a:rPr lang="en-US" altLang="ko-KR" b="1" dirty="0">
                  <a:solidFill>
                    <a:schemeClr val="tx1"/>
                  </a:solidFill>
                  <a:latin typeface="맑은 고딕" panose="020B0503020000020004" pitchFamily="50" charset="-127"/>
                  <a:ea typeface="맑은 고딕" panose="020B0503020000020004" pitchFamily="50" charset="-127"/>
                  <a:cs typeface="Courier New" pitchFamily="49" charset="0"/>
                </a:rPr>
                <a:t>T2</a:t>
              </a:r>
              <a:endParaRPr lang="ko-KR" altLang="en-US" b="1" dirty="0">
                <a:solidFill>
                  <a:schemeClr val="tx1"/>
                </a:solidFill>
                <a:latin typeface="맑은 고딕" panose="020B0503020000020004" pitchFamily="50" charset="-127"/>
                <a:ea typeface="맑은 고딕" panose="020B0503020000020004" pitchFamily="50" charset="-127"/>
                <a:cs typeface="Courier New" pitchFamily="49" charset="0"/>
              </a:endParaRPr>
            </a:p>
          </p:txBody>
        </p:sp>
      </p:grpSp>
    </p:spTree>
    <p:extLst>
      <p:ext uri="{BB962C8B-B14F-4D97-AF65-F5344CB8AC3E}">
        <p14:creationId xmlns:p14="http://schemas.microsoft.com/office/powerpoint/2010/main" val="249403441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Detect and Recover</a:t>
            </a:r>
            <a:endParaRPr lang="ko-KR" altLang="en-US" dirty="0"/>
          </a:p>
        </p:txBody>
      </p:sp>
      <p:sp>
        <p:nvSpPr>
          <p:cNvPr id="3" name="내용 개체 틀 2"/>
          <p:cNvSpPr>
            <a:spLocks noGrp="1"/>
          </p:cNvSpPr>
          <p:nvPr>
            <p:ph idx="1"/>
          </p:nvPr>
        </p:nvSpPr>
        <p:spPr/>
        <p:txBody>
          <a:bodyPr/>
          <a:lstStyle/>
          <a:p>
            <a:r>
              <a:rPr lang="en-US" altLang="ko-KR" dirty="0">
                <a:solidFill>
                  <a:schemeClr val="accent6">
                    <a:lumMod val="75000"/>
                  </a:schemeClr>
                </a:solidFill>
              </a:rPr>
              <a:t>Allow deadlock </a:t>
            </a:r>
            <a:r>
              <a:rPr lang="en-US" altLang="ko-KR" dirty="0"/>
              <a:t>to occasionally occur and then </a:t>
            </a:r>
            <a:r>
              <a:rPr lang="en-US" altLang="ko-KR" i="1" dirty="0"/>
              <a:t>take some action</a:t>
            </a:r>
            <a:r>
              <a:rPr lang="en-US" altLang="ko-KR" dirty="0"/>
              <a:t>.</a:t>
            </a:r>
          </a:p>
          <a:p>
            <a:pPr lvl="1"/>
            <a:r>
              <a:rPr lang="en-US" altLang="ko-KR" b="1" dirty="0"/>
              <a:t>Example</a:t>
            </a:r>
            <a:r>
              <a:rPr lang="en-US" altLang="ko-KR" dirty="0"/>
              <a:t>: if OS freezes, kill and recover.</a:t>
            </a:r>
          </a:p>
          <a:p>
            <a:pPr lvl="1"/>
            <a:endParaRPr lang="en-US" altLang="ko-KR" dirty="0"/>
          </a:p>
          <a:p>
            <a:r>
              <a:rPr lang="en-US" altLang="ko-KR" dirty="0"/>
              <a:t>Many database systems employ </a:t>
            </a:r>
            <a:r>
              <a:rPr lang="en-US" altLang="ko-KR" i="1" dirty="0"/>
              <a:t>deadlock detection</a:t>
            </a:r>
            <a:r>
              <a:rPr lang="en-US" altLang="ko-KR" dirty="0"/>
              <a:t> and </a:t>
            </a:r>
            <a:r>
              <a:rPr lang="en-US" altLang="ko-KR" i="1" dirty="0"/>
              <a:t>recovery </a:t>
            </a:r>
            <a:r>
              <a:rPr lang="en-US" altLang="ko-KR" dirty="0"/>
              <a:t>technique.</a:t>
            </a:r>
          </a:p>
          <a:p>
            <a:pPr lvl="1"/>
            <a:r>
              <a:rPr lang="en-US" altLang="ko-KR" dirty="0"/>
              <a:t>A deadlock detector </a:t>
            </a:r>
            <a:r>
              <a:rPr lang="en-US" altLang="ko-KR" b="1" dirty="0"/>
              <a:t>runs periodically</a:t>
            </a:r>
            <a:r>
              <a:rPr lang="en-US" altLang="ko-KR" dirty="0"/>
              <a:t>.</a:t>
            </a:r>
          </a:p>
          <a:p>
            <a:pPr lvl="1"/>
            <a:r>
              <a:rPr lang="en-US" altLang="ko-KR" dirty="0"/>
              <a:t>Building a </a:t>
            </a:r>
            <a:r>
              <a:rPr lang="en-US" altLang="ko-KR" b="1" dirty="0"/>
              <a:t>resource graph </a:t>
            </a:r>
            <a:r>
              <a:rPr lang="en-US" altLang="ko-KR" dirty="0"/>
              <a:t>and checking it for cycles.</a:t>
            </a:r>
          </a:p>
          <a:p>
            <a:pPr lvl="1"/>
            <a:r>
              <a:rPr lang="en-US" altLang="ko-KR" dirty="0"/>
              <a:t>In deadlock, the system </a:t>
            </a:r>
            <a:r>
              <a:rPr lang="en-US" altLang="ko-KR" b="1" dirty="0"/>
              <a:t>need to be restarted</a:t>
            </a:r>
            <a:r>
              <a:rPr lang="en-US" altLang="ko-KR" dirty="0"/>
              <a:t>.</a:t>
            </a:r>
          </a:p>
        </p:txBody>
      </p:sp>
    </p:spTree>
    <p:extLst>
      <p:ext uri="{BB962C8B-B14F-4D97-AF65-F5344CB8AC3E}">
        <p14:creationId xmlns:p14="http://schemas.microsoft.com/office/powerpoint/2010/main" val="2811451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US" dirty="0"/>
              <a:t>Real-life assessment from SOTA</a:t>
            </a:r>
          </a:p>
        </p:txBody>
      </p:sp>
      <p:sp>
        <p:nvSpPr>
          <p:cNvPr id="267267" name="Rectangle 3"/>
          <p:cNvSpPr>
            <a:spLocks noGrp="1" noChangeArrowheads="1"/>
          </p:cNvSpPr>
          <p:nvPr>
            <p:ph type="body" sz="quarter" idx="10"/>
          </p:nvPr>
        </p:nvSpPr>
        <p:spPr>
          <a:xfrm>
            <a:off x="381001" y="1915520"/>
            <a:ext cx="8382000" cy="2973896"/>
          </a:xfrm>
        </p:spPr>
        <p:txBody>
          <a:bodyPr>
            <a:normAutofit lnSpcReduction="10000"/>
          </a:bodyPr>
          <a:lstStyle/>
          <a:p>
            <a:r>
              <a:rPr lang="en-US" dirty="0"/>
              <a:t>105 </a:t>
            </a:r>
            <a:r>
              <a:rPr lang="en-US" dirty="0">
                <a:solidFill>
                  <a:schemeClr val="accent2"/>
                </a:solidFill>
              </a:rPr>
              <a:t>real-world</a:t>
            </a:r>
            <a:r>
              <a:rPr lang="en-US" dirty="0"/>
              <a:t> concurrency bugs from 4 large open </a:t>
            </a:r>
          </a:p>
          <a:p>
            <a:pPr>
              <a:buNone/>
            </a:pPr>
            <a:r>
              <a:rPr lang="en-US" dirty="0"/>
              <a:t>    source programs*</a:t>
            </a:r>
          </a:p>
          <a:p>
            <a:r>
              <a:rPr lang="en-US" dirty="0"/>
              <a:t>Study from 4 dimensions</a:t>
            </a:r>
          </a:p>
          <a:p>
            <a:pPr lvl="1"/>
            <a:r>
              <a:rPr lang="en-US" dirty="0"/>
              <a:t>Bug patterns</a:t>
            </a:r>
          </a:p>
          <a:p>
            <a:pPr lvl="1"/>
            <a:r>
              <a:rPr lang="en-US" dirty="0"/>
              <a:t>Manifestation condition</a:t>
            </a:r>
          </a:p>
          <a:p>
            <a:pPr lvl="1"/>
            <a:r>
              <a:rPr lang="en-US" dirty="0"/>
              <a:t>Diagnosing strategy</a:t>
            </a:r>
          </a:p>
          <a:p>
            <a:pPr lvl="1"/>
            <a:r>
              <a:rPr lang="en-US" dirty="0"/>
              <a:t>Fixing methods</a:t>
            </a:r>
          </a:p>
        </p:txBody>
      </p:sp>
      <p:sp>
        <p:nvSpPr>
          <p:cNvPr id="2" name="TextBox 1">
            <a:extLst>
              <a:ext uri="{FF2B5EF4-FFF2-40B4-BE49-F238E27FC236}">
                <a16:creationId xmlns:a16="http://schemas.microsoft.com/office/drawing/2014/main" id="{C71ECCC1-84EB-0EB7-52A3-849E2012C1E0}"/>
              </a:ext>
            </a:extLst>
          </p:cNvPr>
          <p:cNvSpPr txBox="1"/>
          <p:nvPr/>
        </p:nvSpPr>
        <p:spPr>
          <a:xfrm>
            <a:off x="258184" y="6476104"/>
            <a:ext cx="4062331" cy="369332"/>
          </a:xfrm>
          <a:prstGeom prst="rect">
            <a:avLst/>
          </a:prstGeom>
          <a:noFill/>
        </p:spPr>
        <p:txBody>
          <a:bodyPr wrap="none" rtlCol="0">
            <a:spAutoFit/>
          </a:bodyPr>
          <a:lstStyle/>
          <a:p>
            <a:r>
              <a:rPr lang="en-US" dirty="0"/>
              <a:t>ASPLOS’08 Paper by Yuanyuan Zhou et al.</a:t>
            </a:r>
            <a:endParaRPr lang="en-IT" dirty="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72026" y="1325699"/>
            <a:ext cx="8444634" cy="1878206"/>
          </a:xfrm>
          <a:prstGeom prst="rect">
            <a:avLst/>
          </a:prstGeom>
          <a:noFill/>
        </p:spPr>
        <p:txBody>
          <a:bodyPr wrap="square" rtlCol="0">
            <a:spAutoFit/>
          </a:bodyPr>
          <a:lstStyle/>
          <a:p>
            <a:pPr marL="278681" indent="-278681" algn="just">
              <a:lnSpc>
                <a:spcPct val="150000"/>
              </a:lnSpc>
              <a:buFont typeface="+mj-lt"/>
              <a:buAutoNum type="arabicPeriod"/>
            </a:pPr>
            <a:r>
              <a:rPr lang="en-US" sz="2000" dirty="0">
                <a:solidFill>
                  <a:srgbClr val="000000"/>
                </a:solidFill>
                <a:latin typeface="Lato Regular"/>
              </a:rPr>
              <a:t>A Software Bug is a </a:t>
            </a:r>
            <a:r>
              <a:rPr lang="en-US" sz="2000" b="1" dirty="0">
                <a:solidFill>
                  <a:srgbClr val="006633"/>
                </a:solidFill>
                <a:latin typeface="Lato Regular"/>
              </a:rPr>
              <a:t>failure</a:t>
            </a:r>
            <a:r>
              <a:rPr lang="en-US" sz="2000" dirty="0">
                <a:solidFill>
                  <a:srgbClr val="000000"/>
                </a:solidFill>
                <a:latin typeface="Lato Regular"/>
              </a:rPr>
              <a:t> or </a:t>
            </a:r>
            <a:r>
              <a:rPr lang="en-US" sz="2000" b="1" dirty="0">
                <a:solidFill>
                  <a:srgbClr val="006633"/>
                </a:solidFill>
                <a:latin typeface="Lato Regular"/>
              </a:rPr>
              <a:t>flaw</a:t>
            </a:r>
            <a:r>
              <a:rPr lang="en-US" sz="2000" dirty="0">
                <a:solidFill>
                  <a:srgbClr val="000000"/>
                </a:solidFill>
                <a:latin typeface="Lato Regular"/>
              </a:rPr>
              <a:t> in a program that produces </a:t>
            </a:r>
            <a:r>
              <a:rPr lang="en-US" sz="2000" b="1" dirty="0">
                <a:solidFill>
                  <a:srgbClr val="006633"/>
                </a:solidFill>
                <a:latin typeface="Lato Regular"/>
              </a:rPr>
              <a:t>unexpected</a:t>
            </a:r>
            <a:r>
              <a:rPr lang="en-US" sz="2000" dirty="0">
                <a:solidFill>
                  <a:srgbClr val="000000"/>
                </a:solidFill>
                <a:latin typeface="Lato Regular"/>
              </a:rPr>
              <a:t> or </a:t>
            </a:r>
            <a:r>
              <a:rPr lang="en-US" sz="2000" b="1" dirty="0">
                <a:solidFill>
                  <a:srgbClr val="006633"/>
                </a:solidFill>
                <a:latin typeface="Lato Regular"/>
              </a:rPr>
              <a:t>incorrect</a:t>
            </a:r>
            <a:r>
              <a:rPr lang="en-US" sz="2000" dirty="0">
                <a:solidFill>
                  <a:srgbClr val="000000"/>
                </a:solidFill>
                <a:latin typeface="Lato Regular"/>
              </a:rPr>
              <a:t> </a:t>
            </a:r>
            <a:r>
              <a:rPr lang="en-US" sz="2000" b="1" dirty="0">
                <a:solidFill>
                  <a:srgbClr val="006633"/>
                </a:solidFill>
                <a:latin typeface="Lato Regular"/>
              </a:rPr>
              <a:t>results or</a:t>
            </a:r>
            <a:r>
              <a:rPr lang="en-US" sz="2000" dirty="0">
                <a:solidFill>
                  <a:srgbClr val="000000"/>
                </a:solidFill>
                <a:latin typeface="Lato Regular"/>
              </a:rPr>
              <a:t> </a:t>
            </a:r>
            <a:r>
              <a:rPr lang="en-US" sz="2000" b="1" dirty="0">
                <a:solidFill>
                  <a:srgbClr val="006633"/>
                </a:solidFill>
                <a:latin typeface="Lato Regular"/>
              </a:rPr>
              <a:t>behave</a:t>
            </a:r>
            <a:r>
              <a:rPr lang="en-US" sz="2000" dirty="0">
                <a:solidFill>
                  <a:srgbClr val="000000"/>
                </a:solidFill>
                <a:latin typeface="Lato Regular"/>
              </a:rPr>
              <a:t> in </a:t>
            </a:r>
            <a:r>
              <a:rPr lang="en-US" sz="2000" b="1" dirty="0">
                <a:solidFill>
                  <a:srgbClr val="006633"/>
                </a:solidFill>
                <a:latin typeface="Lato Regular"/>
              </a:rPr>
              <a:t>unintended</a:t>
            </a:r>
            <a:r>
              <a:rPr lang="en-US" sz="2000" dirty="0">
                <a:solidFill>
                  <a:srgbClr val="000000"/>
                </a:solidFill>
                <a:latin typeface="Lato Regular"/>
              </a:rPr>
              <a:t> </a:t>
            </a:r>
            <a:r>
              <a:rPr lang="en-US" sz="2000" b="1" dirty="0">
                <a:solidFill>
                  <a:srgbClr val="006633"/>
                </a:solidFill>
                <a:latin typeface="Lato Regular"/>
              </a:rPr>
              <a:t>ways*</a:t>
            </a:r>
            <a:r>
              <a:rPr lang="en-US" sz="2000" dirty="0">
                <a:solidFill>
                  <a:srgbClr val="000000"/>
                </a:solidFill>
                <a:latin typeface="Lato Regular"/>
              </a:rPr>
              <a:t>. </a:t>
            </a:r>
          </a:p>
          <a:p>
            <a:pPr marL="278681" indent="-278681" algn="just">
              <a:lnSpc>
                <a:spcPct val="150000"/>
              </a:lnSpc>
              <a:buFont typeface="+mj-lt"/>
              <a:buAutoNum type="arabicPeriod"/>
            </a:pPr>
            <a:r>
              <a:rPr lang="en-US" sz="2000" dirty="0">
                <a:solidFill>
                  <a:srgbClr val="000000"/>
                </a:solidFill>
                <a:latin typeface="Lato Regular"/>
              </a:rPr>
              <a:t>It’s an </a:t>
            </a:r>
            <a:r>
              <a:rPr lang="en-US" sz="2000" b="1" dirty="0">
                <a:solidFill>
                  <a:srgbClr val="006633"/>
                </a:solidFill>
                <a:latin typeface="Lato Regular"/>
              </a:rPr>
              <a:t>error</a:t>
            </a:r>
            <a:r>
              <a:rPr lang="en-US" sz="2000" dirty="0">
                <a:solidFill>
                  <a:srgbClr val="000000"/>
                </a:solidFill>
                <a:latin typeface="Lato Regular"/>
              </a:rPr>
              <a:t> that prevents the application from functioning as it should.</a:t>
            </a:r>
          </a:p>
          <a:p>
            <a:pPr marL="278681" indent="-278681" algn="just">
              <a:lnSpc>
                <a:spcPct val="150000"/>
              </a:lnSpc>
              <a:buFont typeface="+mj-lt"/>
              <a:buAutoNum type="arabicPeriod"/>
            </a:pPr>
            <a:endParaRPr lang="en-US" sz="2000" dirty="0">
              <a:solidFill>
                <a:srgbClr val="000000"/>
              </a:solidFill>
              <a:latin typeface="Lato Regular"/>
            </a:endParaRPr>
          </a:p>
        </p:txBody>
      </p:sp>
      <p:sp>
        <p:nvSpPr>
          <p:cNvPr id="5" name="ZoneTexte 4"/>
          <p:cNvSpPr txBox="1"/>
          <p:nvPr/>
        </p:nvSpPr>
        <p:spPr>
          <a:xfrm>
            <a:off x="272026" y="3200401"/>
            <a:ext cx="8444634" cy="2811860"/>
          </a:xfrm>
          <a:prstGeom prst="rect">
            <a:avLst/>
          </a:prstGeom>
          <a:noFill/>
        </p:spPr>
        <p:txBody>
          <a:bodyPr wrap="square" rtlCol="0">
            <a:spAutoFit/>
          </a:bodyPr>
          <a:lstStyle/>
          <a:p>
            <a:pPr marL="457200" indent="-457200" algn="just">
              <a:lnSpc>
                <a:spcPct val="150000"/>
              </a:lnSpc>
              <a:buFont typeface="+mj-lt"/>
              <a:buAutoNum type="alphaLcParenR"/>
            </a:pPr>
            <a:r>
              <a:rPr lang="en-US" sz="2000" u="sng" dirty="0">
                <a:solidFill>
                  <a:srgbClr val="000000"/>
                </a:solidFill>
              </a:rPr>
              <a:t>Bugs</a:t>
            </a:r>
            <a:r>
              <a:rPr lang="en-US" sz="2000" dirty="0">
                <a:solidFill>
                  <a:srgbClr val="000000"/>
                </a:solidFill>
              </a:rPr>
              <a:t> can trigger </a:t>
            </a:r>
            <a:r>
              <a:rPr lang="en-US" sz="2000" b="1" u="sng" dirty="0">
                <a:solidFill>
                  <a:srgbClr val="000000"/>
                </a:solidFill>
              </a:rPr>
              <a:t>errors</a:t>
            </a:r>
            <a:r>
              <a:rPr lang="en-US" sz="2000" dirty="0">
                <a:solidFill>
                  <a:srgbClr val="000000"/>
                </a:solidFill>
              </a:rPr>
              <a:t> that may have </a:t>
            </a:r>
            <a:r>
              <a:rPr lang="en-US" sz="2000" b="1" dirty="0">
                <a:solidFill>
                  <a:srgbClr val="006633"/>
                </a:solidFill>
              </a:rPr>
              <a:t>ripple effects</a:t>
            </a:r>
            <a:r>
              <a:rPr lang="en-US" sz="2000" dirty="0">
                <a:solidFill>
                  <a:srgbClr val="006633"/>
                </a:solidFill>
              </a:rPr>
              <a:t>.</a:t>
            </a:r>
            <a:r>
              <a:rPr lang="en-US" sz="2000" dirty="0">
                <a:solidFill>
                  <a:srgbClr val="000000"/>
                </a:solidFill>
              </a:rPr>
              <a:t> </a:t>
            </a:r>
          </a:p>
          <a:p>
            <a:pPr marL="457200" indent="-457200" algn="just">
              <a:lnSpc>
                <a:spcPct val="150000"/>
              </a:lnSpc>
              <a:buFont typeface="+mj-lt"/>
              <a:buAutoNum type="alphaLcParenR"/>
            </a:pPr>
            <a:r>
              <a:rPr lang="en-US" sz="2000" dirty="0">
                <a:solidFill>
                  <a:srgbClr val="000000"/>
                </a:solidFill>
              </a:rPr>
              <a:t>Bugs may have </a:t>
            </a:r>
            <a:r>
              <a:rPr lang="en-US" sz="2000" b="1" dirty="0">
                <a:solidFill>
                  <a:srgbClr val="006633"/>
                </a:solidFill>
              </a:rPr>
              <a:t>subtle</a:t>
            </a:r>
            <a:r>
              <a:rPr lang="en-US" sz="2000" dirty="0">
                <a:solidFill>
                  <a:srgbClr val="000000"/>
                </a:solidFill>
              </a:rPr>
              <a:t> </a:t>
            </a:r>
            <a:r>
              <a:rPr lang="en-US" sz="2000" b="1" dirty="0">
                <a:solidFill>
                  <a:srgbClr val="006633"/>
                </a:solidFill>
              </a:rPr>
              <a:t>effects</a:t>
            </a:r>
            <a:r>
              <a:rPr lang="en-US" sz="2000" dirty="0">
                <a:solidFill>
                  <a:srgbClr val="000000"/>
                </a:solidFill>
              </a:rPr>
              <a:t> or cause the program to </a:t>
            </a:r>
            <a:r>
              <a:rPr lang="en-US" sz="2000" b="1" dirty="0">
                <a:solidFill>
                  <a:srgbClr val="006633"/>
                </a:solidFill>
              </a:rPr>
              <a:t>crash</a:t>
            </a:r>
            <a:r>
              <a:rPr lang="en-US" sz="2000" dirty="0">
                <a:solidFill>
                  <a:srgbClr val="000000"/>
                </a:solidFill>
              </a:rPr>
              <a:t> or </a:t>
            </a:r>
            <a:r>
              <a:rPr lang="en-US" sz="2000" b="1" dirty="0">
                <a:solidFill>
                  <a:srgbClr val="006633"/>
                </a:solidFill>
              </a:rPr>
              <a:t>freeze</a:t>
            </a:r>
            <a:r>
              <a:rPr lang="en-US" sz="2000" dirty="0">
                <a:solidFill>
                  <a:srgbClr val="000000"/>
                </a:solidFill>
              </a:rPr>
              <a:t> the computer, i.e., some kind of </a:t>
            </a:r>
            <a:r>
              <a:rPr lang="en-US" sz="2000" b="1" u="sng" dirty="0">
                <a:solidFill>
                  <a:srgbClr val="000000"/>
                </a:solidFill>
              </a:rPr>
              <a:t>failure</a:t>
            </a:r>
            <a:r>
              <a:rPr lang="en-US" sz="2000" dirty="0">
                <a:solidFill>
                  <a:srgbClr val="000000"/>
                </a:solidFill>
              </a:rPr>
              <a:t>. </a:t>
            </a:r>
          </a:p>
          <a:p>
            <a:pPr marL="457200" indent="-457200" algn="just">
              <a:lnSpc>
                <a:spcPct val="150000"/>
              </a:lnSpc>
              <a:buFont typeface="+mj-lt"/>
              <a:buAutoNum type="alphaLcParenR"/>
            </a:pPr>
            <a:r>
              <a:rPr lang="en-US" sz="2000" dirty="0">
                <a:solidFill>
                  <a:srgbClr val="000000"/>
                </a:solidFill>
              </a:rPr>
              <a:t>Other bugs qualify as </a:t>
            </a:r>
            <a:r>
              <a:rPr lang="en-US" sz="2000" b="1" dirty="0">
                <a:solidFill>
                  <a:srgbClr val="006633"/>
                </a:solidFill>
              </a:rPr>
              <a:t>security</a:t>
            </a:r>
            <a:r>
              <a:rPr lang="en-US" sz="2000" dirty="0">
                <a:solidFill>
                  <a:srgbClr val="000000"/>
                </a:solidFill>
              </a:rPr>
              <a:t> </a:t>
            </a:r>
            <a:r>
              <a:rPr lang="en-US" sz="2000" b="1" dirty="0">
                <a:solidFill>
                  <a:srgbClr val="006633"/>
                </a:solidFill>
              </a:rPr>
              <a:t>bugs</a:t>
            </a:r>
            <a:r>
              <a:rPr lang="en-US" sz="2000" dirty="0">
                <a:solidFill>
                  <a:srgbClr val="000000"/>
                </a:solidFill>
              </a:rPr>
              <a:t> and might, for example, enable a </a:t>
            </a:r>
            <a:r>
              <a:rPr lang="en-US" sz="2000" b="1" dirty="0">
                <a:solidFill>
                  <a:srgbClr val="006633"/>
                </a:solidFill>
              </a:rPr>
              <a:t>malicious user to bypass access controls</a:t>
            </a:r>
            <a:r>
              <a:rPr lang="en-US" sz="2000" dirty="0">
                <a:solidFill>
                  <a:srgbClr val="000000"/>
                </a:solidFill>
              </a:rPr>
              <a:t> to obtain unauthorized privileges.</a:t>
            </a:r>
            <a:endParaRPr lang="en-US" sz="2000" dirty="0">
              <a:solidFill>
                <a:srgbClr val="000000"/>
              </a:solidFill>
              <a:latin typeface="Lato Regular"/>
            </a:endParaRPr>
          </a:p>
        </p:txBody>
      </p:sp>
      <p:sp>
        <p:nvSpPr>
          <p:cNvPr id="2" name="TextBox 1">
            <a:extLst>
              <a:ext uri="{FF2B5EF4-FFF2-40B4-BE49-F238E27FC236}">
                <a16:creationId xmlns:a16="http://schemas.microsoft.com/office/drawing/2014/main" id="{D473DA8E-D087-C96D-7B75-8D3ED497D4CE}"/>
              </a:ext>
            </a:extLst>
          </p:cNvPr>
          <p:cNvSpPr txBox="1"/>
          <p:nvPr/>
        </p:nvSpPr>
        <p:spPr>
          <a:xfrm>
            <a:off x="1731981" y="247425"/>
            <a:ext cx="5604734" cy="769441"/>
          </a:xfrm>
          <a:prstGeom prst="rect">
            <a:avLst/>
          </a:prstGeom>
          <a:noFill/>
        </p:spPr>
        <p:txBody>
          <a:bodyPr wrap="square" rtlCol="0">
            <a:spAutoFit/>
          </a:bodyPr>
          <a:lstStyle/>
          <a:p>
            <a:r>
              <a:rPr lang="en-IT" sz="4400" b="1" dirty="0"/>
              <a:t>Terms and Definitions</a:t>
            </a:r>
          </a:p>
        </p:txBody>
      </p:sp>
      <p:sp>
        <p:nvSpPr>
          <p:cNvPr id="3" name="TextBox 2">
            <a:extLst>
              <a:ext uri="{FF2B5EF4-FFF2-40B4-BE49-F238E27FC236}">
                <a16:creationId xmlns:a16="http://schemas.microsoft.com/office/drawing/2014/main" id="{2A0C4C6A-2E76-767E-BE2E-7A48580C13FF}"/>
              </a:ext>
            </a:extLst>
          </p:cNvPr>
          <p:cNvSpPr txBox="1"/>
          <p:nvPr/>
        </p:nvSpPr>
        <p:spPr>
          <a:xfrm>
            <a:off x="1507067" y="6527767"/>
            <a:ext cx="7573868" cy="369332"/>
          </a:xfrm>
          <a:prstGeom prst="rect">
            <a:avLst/>
          </a:prstGeom>
          <a:noFill/>
        </p:spPr>
        <p:txBody>
          <a:bodyPr wrap="none" rtlCol="0">
            <a:spAutoFit/>
          </a:bodyPr>
          <a:lstStyle/>
          <a:p>
            <a:r>
              <a:rPr lang="en-IT" dirty="0"/>
              <a:t>*</a:t>
            </a:r>
            <a:r>
              <a:rPr lang="en-GB" dirty="0"/>
              <a:t> ISTQB CFTL &amp; https://</a:t>
            </a:r>
            <a:r>
              <a:rPr lang="en-GB" dirty="0" err="1"/>
              <a:t>link.springer.com</a:t>
            </a:r>
            <a:r>
              <a:rPr lang="en-GB" dirty="0"/>
              <a:t>/article/10.1007/s42979-024-02797-2 </a:t>
            </a:r>
            <a:endParaRPr lang="en-IT" dirty="0"/>
          </a:p>
        </p:txBody>
      </p:sp>
    </p:spTree>
    <p:extLst>
      <p:ext uri="{BB962C8B-B14F-4D97-AF65-F5344CB8AC3E}">
        <p14:creationId xmlns:p14="http://schemas.microsoft.com/office/powerpoint/2010/main" val="406069842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bwMode="auto">
          <a:xfrm>
            <a:off x="282636" y="2411845"/>
            <a:ext cx="8609032" cy="1845379"/>
          </a:xfrm>
          <a:prstGeom prst="rect">
            <a:avLst/>
          </a:prstGeom>
          <a:gradFill>
            <a:gsLst>
              <a:gs pos="0">
                <a:schemeClr val="accent2">
                  <a:shade val="15000"/>
                  <a:satMod val="180000"/>
                  <a:alpha val="20000"/>
                </a:schemeClr>
              </a:gs>
              <a:gs pos="50000">
                <a:schemeClr val="accent2">
                  <a:shade val="45000"/>
                  <a:satMod val="170000"/>
                  <a:alpha val="20000"/>
                </a:schemeClr>
              </a:gs>
              <a:gs pos="75000">
                <a:schemeClr val="accent2">
                  <a:tint val="99000"/>
                  <a:shade val="65000"/>
                  <a:satMod val="155000"/>
                  <a:alpha val="20000"/>
                </a:schemeClr>
              </a:gs>
              <a:gs pos="100000">
                <a:schemeClr val="accent2">
                  <a:tint val="95500"/>
                  <a:shade val="100000"/>
                  <a:satMod val="155000"/>
                  <a:alpha val="20000"/>
                </a:schemeClr>
              </a:gs>
            </a:gsLs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725" dirty="0">
              <a:solidFill>
                <a:schemeClr val="tx1"/>
              </a:solidFill>
              <a:effectLst>
                <a:outerShdw blurRad="38100" dist="38100" dir="2700000" algn="tl">
                  <a:srgbClr val="000000">
                    <a:alpha val="43137"/>
                  </a:srgbClr>
                </a:outerShdw>
              </a:effectLst>
            </a:endParaRPr>
          </a:p>
        </p:txBody>
      </p:sp>
      <p:sp>
        <p:nvSpPr>
          <p:cNvPr id="15363" name="Rectangle 2"/>
          <p:cNvSpPr>
            <a:spLocks noGrp="1" noChangeArrowheads="1"/>
          </p:cNvSpPr>
          <p:nvPr>
            <p:ph type="title"/>
          </p:nvPr>
        </p:nvSpPr>
        <p:spPr/>
        <p:txBody>
          <a:bodyPr/>
          <a:lstStyle/>
          <a:p>
            <a:r>
              <a:rPr lang="en-US" dirty="0"/>
              <a:t>Methodology:  Evaluated Applications</a:t>
            </a:r>
          </a:p>
        </p:txBody>
      </p:sp>
      <p:sp>
        <p:nvSpPr>
          <p:cNvPr id="271423" name="Rectangle 63"/>
          <p:cNvSpPr>
            <a:spLocks noChangeArrowheads="1"/>
          </p:cNvSpPr>
          <p:nvPr/>
        </p:nvSpPr>
        <p:spPr bwMode="auto">
          <a:xfrm>
            <a:off x="7077073" y="3869647"/>
            <a:ext cx="1828800" cy="389436"/>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8 years</a:t>
            </a:r>
          </a:p>
        </p:txBody>
      </p:sp>
      <p:sp>
        <p:nvSpPr>
          <p:cNvPr id="271421" name="Rectangle 61"/>
          <p:cNvSpPr>
            <a:spLocks noChangeArrowheads="1"/>
          </p:cNvSpPr>
          <p:nvPr/>
        </p:nvSpPr>
        <p:spPr bwMode="auto">
          <a:xfrm>
            <a:off x="5629273" y="3869647"/>
            <a:ext cx="1447800" cy="389436"/>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10 years</a:t>
            </a:r>
          </a:p>
        </p:txBody>
      </p:sp>
      <p:sp>
        <p:nvSpPr>
          <p:cNvPr id="271419" name="Rectangle 59"/>
          <p:cNvSpPr>
            <a:spLocks noChangeArrowheads="1"/>
          </p:cNvSpPr>
          <p:nvPr/>
        </p:nvSpPr>
        <p:spPr bwMode="auto">
          <a:xfrm>
            <a:off x="4029073" y="3869647"/>
            <a:ext cx="1600200" cy="389436"/>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7 years</a:t>
            </a:r>
          </a:p>
        </p:txBody>
      </p:sp>
      <p:sp>
        <p:nvSpPr>
          <p:cNvPr id="271417" name="Rectangle 57"/>
          <p:cNvSpPr>
            <a:spLocks noChangeArrowheads="1"/>
          </p:cNvSpPr>
          <p:nvPr/>
        </p:nvSpPr>
        <p:spPr bwMode="auto">
          <a:xfrm>
            <a:off x="2657473" y="3869647"/>
            <a:ext cx="1371600" cy="389436"/>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6 years</a:t>
            </a:r>
          </a:p>
        </p:txBody>
      </p:sp>
      <p:sp>
        <p:nvSpPr>
          <p:cNvPr id="271415" name="Rectangle 55"/>
          <p:cNvSpPr>
            <a:spLocks noChangeArrowheads="1"/>
          </p:cNvSpPr>
          <p:nvPr/>
        </p:nvSpPr>
        <p:spPr bwMode="auto">
          <a:xfrm>
            <a:off x="295273" y="3869647"/>
            <a:ext cx="2362200" cy="389436"/>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dirty="0"/>
              <a:t>Bug DB history</a:t>
            </a:r>
          </a:p>
        </p:txBody>
      </p:sp>
      <p:sp>
        <p:nvSpPr>
          <p:cNvPr id="271411" name="Rectangle 51"/>
          <p:cNvSpPr>
            <a:spLocks noChangeArrowheads="1"/>
          </p:cNvSpPr>
          <p:nvPr/>
        </p:nvSpPr>
        <p:spPr bwMode="auto">
          <a:xfrm>
            <a:off x="7077073" y="3504029"/>
            <a:ext cx="18288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6</a:t>
            </a:r>
          </a:p>
        </p:txBody>
      </p:sp>
      <p:sp>
        <p:nvSpPr>
          <p:cNvPr id="271409" name="Rectangle 49"/>
          <p:cNvSpPr>
            <a:spLocks noChangeArrowheads="1"/>
          </p:cNvSpPr>
          <p:nvPr/>
        </p:nvSpPr>
        <p:spPr bwMode="auto">
          <a:xfrm>
            <a:off x="5629273" y="3504029"/>
            <a:ext cx="1447800" cy="365617"/>
          </a:xfrm>
          <a:prstGeom prst="rect">
            <a:avLst/>
          </a:prstGeom>
          <a:noFill/>
          <a:ln w="9525">
            <a:solidFill>
              <a:schemeClr val="bg2"/>
            </a:solidFill>
            <a:miter lim="800000"/>
            <a:headEnd/>
            <a:tailEnd/>
          </a:ln>
        </p:spPr>
        <p:txBody>
          <a:bodyPr/>
          <a:lstStyle/>
          <a:p>
            <a:pPr algn="ctr" eaLnBrk="1" hangingPunct="1">
              <a:spcBef>
                <a:spcPct val="20000"/>
              </a:spcBef>
              <a:buClr>
                <a:schemeClr val="folHlink"/>
              </a:buClr>
              <a:buSzPct val="60000"/>
              <a:buFont typeface="Wingdings" pitchFamily="2" charset="2"/>
              <a:buNone/>
            </a:pPr>
            <a:r>
              <a:rPr lang="en-US" sz="1951"/>
              <a:t>4</a:t>
            </a:r>
          </a:p>
        </p:txBody>
      </p:sp>
      <p:sp>
        <p:nvSpPr>
          <p:cNvPr id="271407" name="Rectangle 47"/>
          <p:cNvSpPr>
            <a:spLocks noChangeArrowheads="1"/>
          </p:cNvSpPr>
          <p:nvPr/>
        </p:nvSpPr>
        <p:spPr bwMode="auto">
          <a:xfrm>
            <a:off x="4029073" y="3504029"/>
            <a:ext cx="1600200" cy="365617"/>
          </a:xfrm>
          <a:prstGeom prst="rect">
            <a:avLst/>
          </a:prstGeom>
          <a:noFill/>
          <a:ln w="9525">
            <a:solidFill>
              <a:schemeClr val="bg2"/>
            </a:solidFill>
            <a:miter lim="800000"/>
            <a:headEnd/>
            <a:tailEnd/>
          </a:ln>
        </p:spPr>
        <p:txBody>
          <a:bodyPr/>
          <a:lstStyle/>
          <a:p>
            <a:pPr algn="ctr" eaLnBrk="1" hangingPunct="1">
              <a:spcBef>
                <a:spcPct val="20000"/>
              </a:spcBef>
              <a:buClr>
                <a:schemeClr val="folHlink"/>
              </a:buClr>
              <a:buSzPct val="60000"/>
              <a:buFont typeface="Wingdings" pitchFamily="2" charset="2"/>
              <a:buNone/>
            </a:pPr>
            <a:r>
              <a:rPr lang="en-US" sz="1951"/>
              <a:t>0.3</a:t>
            </a:r>
          </a:p>
        </p:txBody>
      </p:sp>
      <p:sp>
        <p:nvSpPr>
          <p:cNvPr id="271405" name="Rectangle 45"/>
          <p:cNvSpPr>
            <a:spLocks noChangeArrowheads="1"/>
          </p:cNvSpPr>
          <p:nvPr/>
        </p:nvSpPr>
        <p:spPr bwMode="auto">
          <a:xfrm>
            <a:off x="2657473" y="3504029"/>
            <a:ext cx="1371600" cy="365617"/>
          </a:xfrm>
          <a:prstGeom prst="rect">
            <a:avLst/>
          </a:prstGeom>
          <a:noFill/>
          <a:ln w="9525">
            <a:solidFill>
              <a:schemeClr val="bg2"/>
            </a:solidFill>
            <a:miter lim="800000"/>
            <a:headEnd/>
            <a:tailEnd/>
          </a:ln>
        </p:spPr>
        <p:txBody>
          <a:bodyPr/>
          <a:lstStyle/>
          <a:p>
            <a:pPr algn="ctr" eaLnBrk="1" hangingPunct="1">
              <a:spcBef>
                <a:spcPct val="20000"/>
              </a:spcBef>
              <a:buClr>
                <a:schemeClr val="folHlink"/>
              </a:buClr>
              <a:buSzPct val="60000"/>
              <a:buFont typeface="Wingdings" pitchFamily="2" charset="2"/>
              <a:buNone/>
            </a:pPr>
            <a:r>
              <a:rPr lang="en-US" sz="1951"/>
              <a:t>2</a:t>
            </a:r>
          </a:p>
        </p:txBody>
      </p:sp>
      <p:sp>
        <p:nvSpPr>
          <p:cNvPr id="271403" name="Rectangle 43"/>
          <p:cNvSpPr>
            <a:spLocks noChangeArrowheads="1"/>
          </p:cNvSpPr>
          <p:nvPr/>
        </p:nvSpPr>
        <p:spPr bwMode="auto">
          <a:xfrm>
            <a:off x="295273" y="3504029"/>
            <a:ext cx="23622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dirty="0"/>
              <a:t>LOC (M lines)</a:t>
            </a:r>
          </a:p>
        </p:txBody>
      </p:sp>
      <p:sp>
        <p:nvSpPr>
          <p:cNvPr id="271398" name="Rectangle 38"/>
          <p:cNvSpPr>
            <a:spLocks noChangeArrowheads="1"/>
          </p:cNvSpPr>
          <p:nvPr/>
        </p:nvSpPr>
        <p:spPr bwMode="auto">
          <a:xfrm>
            <a:off x="7077073" y="3138413"/>
            <a:ext cx="18288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C++</a:t>
            </a:r>
          </a:p>
        </p:txBody>
      </p:sp>
      <p:sp>
        <p:nvSpPr>
          <p:cNvPr id="271396" name="Rectangle 36"/>
          <p:cNvSpPr>
            <a:spLocks noChangeArrowheads="1"/>
          </p:cNvSpPr>
          <p:nvPr/>
        </p:nvSpPr>
        <p:spPr bwMode="auto">
          <a:xfrm>
            <a:off x="5629273" y="3138413"/>
            <a:ext cx="14478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C++</a:t>
            </a:r>
          </a:p>
        </p:txBody>
      </p:sp>
      <p:sp>
        <p:nvSpPr>
          <p:cNvPr id="271394" name="Rectangle 34"/>
          <p:cNvSpPr>
            <a:spLocks noChangeArrowheads="1"/>
          </p:cNvSpPr>
          <p:nvPr/>
        </p:nvSpPr>
        <p:spPr bwMode="auto">
          <a:xfrm>
            <a:off x="4029073" y="3138413"/>
            <a:ext cx="16002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Mainly C</a:t>
            </a:r>
          </a:p>
        </p:txBody>
      </p:sp>
      <p:sp>
        <p:nvSpPr>
          <p:cNvPr id="271392" name="Rectangle 32"/>
          <p:cNvSpPr>
            <a:spLocks noChangeArrowheads="1"/>
          </p:cNvSpPr>
          <p:nvPr/>
        </p:nvSpPr>
        <p:spPr bwMode="auto">
          <a:xfrm>
            <a:off x="2657473" y="3138413"/>
            <a:ext cx="13716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C++/C</a:t>
            </a:r>
          </a:p>
        </p:txBody>
      </p:sp>
      <p:sp>
        <p:nvSpPr>
          <p:cNvPr id="271390" name="Rectangle 30"/>
          <p:cNvSpPr>
            <a:spLocks noChangeArrowheads="1"/>
          </p:cNvSpPr>
          <p:nvPr/>
        </p:nvSpPr>
        <p:spPr bwMode="auto">
          <a:xfrm>
            <a:off x="295273" y="3138413"/>
            <a:ext cx="23622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dirty="0"/>
              <a:t>Language</a:t>
            </a:r>
          </a:p>
        </p:txBody>
      </p:sp>
      <p:sp>
        <p:nvSpPr>
          <p:cNvPr id="271374" name="Rectangle 14"/>
          <p:cNvSpPr>
            <a:spLocks noChangeArrowheads="1"/>
          </p:cNvSpPr>
          <p:nvPr/>
        </p:nvSpPr>
        <p:spPr bwMode="auto">
          <a:xfrm>
            <a:off x="7077073" y="2772795"/>
            <a:ext cx="18288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GUI</a:t>
            </a:r>
          </a:p>
        </p:txBody>
      </p:sp>
      <p:sp>
        <p:nvSpPr>
          <p:cNvPr id="271373" name="Rectangle 13"/>
          <p:cNvSpPr>
            <a:spLocks noChangeArrowheads="1"/>
          </p:cNvSpPr>
          <p:nvPr/>
        </p:nvSpPr>
        <p:spPr bwMode="auto">
          <a:xfrm>
            <a:off x="5629273" y="2772795"/>
            <a:ext cx="14478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Client</a:t>
            </a:r>
          </a:p>
        </p:txBody>
      </p:sp>
      <p:sp>
        <p:nvSpPr>
          <p:cNvPr id="271372" name="Rectangle 12"/>
          <p:cNvSpPr>
            <a:spLocks noChangeArrowheads="1"/>
          </p:cNvSpPr>
          <p:nvPr/>
        </p:nvSpPr>
        <p:spPr bwMode="auto">
          <a:xfrm>
            <a:off x="4029073" y="2772795"/>
            <a:ext cx="16002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Server</a:t>
            </a:r>
          </a:p>
        </p:txBody>
      </p:sp>
      <p:sp>
        <p:nvSpPr>
          <p:cNvPr id="271371" name="Rectangle 11"/>
          <p:cNvSpPr>
            <a:spLocks noChangeArrowheads="1"/>
          </p:cNvSpPr>
          <p:nvPr/>
        </p:nvSpPr>
        <p:spPr bwMode="auto">
          <a:xfrm>
            <a:off x="2657473" y="2772795"/>
            <a:ext cx="13716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a:t>Server</a:t>
            </a:r>
          </a:p>
        </p:txBody>
      </p:sp>
      <p:sp>
        <p:nvSpPr>
          <p:cNvPr id="271370" name="Rectangle 10"/>
          <p:cNvSpPr>
            <a:spLocks noChangeArrowheads="1"/>
          </p:cNvSpPr>
          <p:nvPr/>
        </p:nvSpPr>
        <p:spPr bwMode="auto">
          <a:xfrm>
            <a:off x="295273" y="2801377"/>
            <a:ext cx="2362200" cy="365617"/>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dirty="0"/>
              <a:t>Software Type</a:t>
            </a:r>
          </a:p>
        </p:txBody>
      </p:sp>
      <p:sp>
        <p:nvSpPr>
          <p:cNvPr id="271369" name="Rectangle 9"/>
          <p:cNvSpPr>
            <a:spLocks noChangeArrowheads="1"/>
          </p:cNvSpPr>
          <p:nvPr/>
        </p:nvSpPr>
        <p:spPr bwMode="auto">
          <a:xfrm>
            <a:off x="7077073" y="2428615"/>
            <a:ext cx="1828800" cy="372763"/>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a:t>OpenOffice</a:t>
            </a:r>
          </a:p>
        </p:txBody>
      </p:sp>
      <p:sp>
        <p:nvSpPr>
          <p:cNvPr id="271368" name="Rectangle 8"/>
          <p:cNvSpPr>
            <a:spLocks noChangeArrowheads="1"/>
          </p:cNvSpPr>
          <p:nvPr/>
        </p:nvSpPr>
        <p:spPr bwMode="auto">
          <a:xfrm>
            <a:off x="5629273" y="2428615"/>
            <a:ext cx="1447800" cy="372763"/>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a:t>Mozilla</a:t>
            </a:r>
          </a:p>
        </p:txBody>
      </p:sp>
      <p:sp>
        <p:nvSpPr>
          <p:cNvPr id="271367" name="Rectangle 7"/>
          <p:cNvSpPr>
            <a:spLocks noChangeArrowheads="1"/>
          </p:cNvSpPr>
          <p:nvPr/>
        </p:nvSpPr>
        <p:spPr bwMode="auto">
          <a:xfrm>
            <a:off x="4029073" y="2428615"/>
            <a:ext cx="1600200" cy="372763"/>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a:t>Apache</a:t>
            </a:r>
          </a:p>
        </p:txBody>
      </p:sp>
      <p:sp>
        <p:nvSpPr>
          <p:cNvPr id="271366" name="Rectangle 6"/>
          <p:cNvSpPr>
            <a:spLocks noChangeArrowheads="1"/>
          </p:cNvSpPr>
          <p:nvPr/>
        </p:nvSpPr>
        <p:spPr bwMode="auto">
          <a:xfrm>
            <a:off x="2657473" y="2428615"/>
            <a:ext cx="1371600" cy="372763"/>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dirty="0" err="1"/>
              <a:t>MySQL</a:t>
            </a:r>
            <a:endParaRPr lang="en-US" sz="1951" b="1" dirty="0"/>
          </a:p>
        </p:txBody>
      </p:sp>
      <p:sp>
        <p:nvSpPr>
          <p:cNvPr id="15388" name="Rectangle 5"/>
          <p:cNvSpPr>
            <a:spLocks noChangeArrowheads="1"/>
          </p:cNvSpPr>
          <p:nvPr/>
        </p:nvSpPr>
        <p:spPr bwMode="auto">
          <a:xfrm>
            <a:off x="295273" y="2400032"/>
            <a:ext cx="2362200" cy="372763"/>
          </a:xfrm>
          <a:prstGeom prst="rect">
            <a:avLst/>
          </a:prstGeom>
          <a:noFill/>
          <a:ln w="9525">
            <a:solidFill>
              <a:schemeClr val="bg2"/>
            </a:solidFill>
            <a:miter lim="800000"/>
            <a:headEnd/>
            <a:tailEnd/>
          </a:ln>
        </p:spPr>
        <p:txBody>
          <a:bodyPr/>
          <a:lstStyle/>
          <a:p>
            <a:pPr eaLnBrk="1" hangingPunct="1">
              <a:spcBef>
                <a:spcPct val="20000"/>
              </a:spcBef>
              <a:buClr>
                <a:schemeClr val="folHlink"/>
              </a:buClr>
              <a:buSzPct val="60000"/>
              <a:buFont typeface="Wingdings" pitchFamily="2" charset="2"/>
              <a:buNone/>
            </a:pPr>
            <a:endParaRPr lang="en-US" sz="1951"/>
          </a:p>
        </p:txBody>
      </p:sp>
      <p:sp>
        <p:nvSpPr>
          <p:cNvPr id="15389" name="Line 15"/>
          <p:cNvSpPr>
            <a:spLocks noChangeShapeType="1"/>
          </p:cNvSpPr>
          <p:nvPr/>
        </p:nvSpPr>
        <p:spPr bwMode="auto">
          <a:xfrm>
            <a:off x="295273" y="2400032"/>
            <a:ext cx="8610600" cy="0"/>
          </a:xfrm>
          <a:prstGeom prst="line">
            <a:avLst/>
          </a:prstGeom>
          <a:noFill/>
          <a:ln w="28575" cap="sq">
            <a:solidFill>
              <a:schemeClr val="bg2"/>
            </a:solidFill>
            <a:round/>
            <a:headEnd/>
            <a:tailEnd/>
          </a:ln>
        </p:spPr>
        <p:txBody>
          <a:bodyPr/>
          <a:lstStyle/>
          <a:p>
            <a:endParaRPr lang="en-US" sz="1350"/>
          </a:p>
        </p:txBody>
      </p:sp>
      <p:sp>
        <p:nvSpPr>
          <p:cNvPr id="15390" name="Line 16"/>
          <p:cNvSpPr>
            <a:spLocks noChangeShapeType="1"/>
          </p:cNvSpPr>
          <p:nvPr/>
        </p:nvSpPr>
        <p:spPr bwMode="auto">
          <a:xfrm>
            <a:off x="295273" y="2772795"/>
            <a:ext cx="8610600" cy="0"/>
          </a:xfrm>
          <a:prstGeom prst="line">
            <a:avLst/>
          </a:prstGeom>
          <a:noFill/>
          <a:ln w="12700">
            <a:solidFill>
              <a:schemeClr val="bg2"/>
            </a:solidFill>
            <a:round/>
            <a:headEnd/>
            <a:tailEnd/>
          </a:ln>
        </p:spPr>
        <p:txBody>
          <a:bodyPr/>
          <a:lstStyle/>
          <a:p>
            <a:endParaRPr lang="en-US" sz="1350"/>
          </a:p>
        </p:txBody>
      </p:sp>
      <p:sp>
        <p:nvSpPr>
          <p:cNvPr id="15391" name="Line 17"/>
          <p:cNvSpPr>
            <a:spLocks noChangeShapeType="1"/>
          </p:cNvSpPr>
          <p:nvPr/>
        </p:nvSpPr>
        <p:spPr bwMode="auto">
          <a:xfrm>
            <a:off x="295273" y="4259082"/>
            <a:ext cx="8610600" cy="0"/>
          </a:xfrm>
          <a:prstGeom prst="line">
            <a:avLst/>
          </a:prstGeom>
          <a:noFill/>
          <a:ln w="28575" cap="sq">
            <a:solidFill>
              <a:schemeClr val="bg2"/>
            </a:solidFill>
            <a:round/>
            <a:headEnd/>
            <a:tailEnd/>
          </a:ln>
        </p:spPr>
        <p:txBody>
          <a:bodyPr/>
          <a:lstStyle/>
          <a:p>
            <a:endParaRPr lang="en-US" sz="1350"/>
          </a:p>
        </p:txBody>
      </p:sp>
      <p:sp>
        <p:nvSpPr>
          <p:cNvPr id="15393" name="Line 19"/>
          <p:cNvSpPr>
            <a:spLocks noChangeShapeType="1"/>
          </p:cNvSpPr>
          <p:nvPr/>
        </p:nvSpPr>
        <p:spPr bwMode="auto">
          <a:xfrm>
            <a:off x="2657473" y="2400032"/>
            <a:ext cx="0" cy="1859050"/>
          </a:xfrm>
          <a:prstGeom prst="line">
            <a:avLst/>
          </a:prstGeom>
          <a:noFill/>
          <a:ln w="12700">
            <a:solidFill>
              <a:schemeClr val="bg2"/>
            </a:solidFill>
            <a:round/>
            <a:headEnd/>
            <a:tailEnd/>
          </a:ln>
        </p:spPr>
        <p:txBody>
          <a:bodyPr/>
          <a:lstStyle/>
          <a:p>
            <a:endParaRPr lang="en-US" sz="1350"/>
          </a:p>
        </p:txBody>
      </p:sp>
      <p:sp>
        <p:nvSpPr>
          <p:cNvPr id="15394" name="Line 20"/>
          <p:cNvSpPr>
            <a:spLocks noChangeShapeType="1"/>
          </p:cNvSpPr>
          <p:nvPr/>
        </p:nvSpPr>
        <p:spPr bwMode="auto">
          <a:xfrm>
            <a:off x="4029073" y="2400032"/>
            <a:ext cx="0" cy="1859050"/>
          </a:xfrm>
          <a:prstGeom prst="line">
            <a:avLst/>
          </a:prstGeom>
          <a:noFill/>
          <a:ln w="12700">
            <a:solidFill>
              <a:schemeClr val="bg2"/>
            </a:solidFill>
            <a:round/>
            <a:headEnd/>
            <a:tailEnd/>
          </a:ln>
        </p:spPr>
        <p:txBody>
          <a:bodyPr/>
          <a:lstStyle/>
          <a:p>
            <a:endParaRPr lang="en-US" sz="1350"/>
          </a:p>
        </p:txBody>
      </p:sp>
      <p:sp>
        <p:nvSpPr>
          <p:cNvPr id="15395" name="Line 21"/>
          <p:cNvSpPr>
            <a:spLocks noChangeShapeType="1"/>
          </p:cNvSpPr>
          <p:nvPr/>
        </p:nvSpPr>
        <p:spPr bwMode="auto">
          <a:xfrm>
            <a:off x="5629273" y="2400032"/>
            <a:ext cx="0" cy="1859050"/>
          </a:xfrm>
          <a:prstGeom prst="line">
            <a:avLst/>
          </a:prstGeom>
          <a:noFill/>
          <a:ln w="12700">
            <a:solidFill>
              <a:schemeClr val="bg2"/>
            </a:solidFill>
            <a:round/>
            <a:headEnd/>
            <a:tailEnd/>
          </a:ln>
        </p:spPr>
        <p:txBody>
          <a:bodyPr/>
          <a:lstStyle/>
          <a:p>
            <a:endParaRPr lang="en-US" sz="1350"/>
          </a:p>
        </p:txBody>
      </p:sp>
      <p:sp>
        <p:nvSpPr>
          <p:cNvPr id="15396" name="Line 22"/>
          <p:cNvSpPr>
            <a:spLocks noChangeShapeType="1"/>
          </p:cNvSpPr>
          <p:nvPr/>
        </p:nvSpPr>
        <p:spPr bwMode="auto">
          <a:xfrm>
            <a:off x="7077073" y="2400032"/>
            <a:ext cx="0" cy="1859050"/>
          </a:xfrm>
          <a:prstGeom prst="line">
            <a:avLst/>
          </a:prstGeom>
          <a:noFill/>
          <a:ln w="12700">
            <a:solidFill>
              <a:schemeClr val="bg2"/>
            </a:solidFill>
            <a:round/>
            <a:headEnd/>
            <a:tailEnd/>
          </a:ln>
        </p:spPr>
        <p:txBody>
          <a:bodyPr/>
          <a:lstStyle/>
          <a:p>
            <a:endParaRPr lang="en-US" sz="1350"/>
          </a:p>
        </p:txBody>
      </p:sp>
      <p:sp>
        <p:nvSpPr>
          <p:cNvPr id="15397" name="Line 23"/>
          <p:cNvSpPr>
            <a:spLocks noChangeShapeType="1"/>
          </p:cNvSpPr>
          <p:nvPr/>
        </p:nvSpPr>
        <p:spPr bwMode="auto">
          <a:xfrm>
            <a:off x="8905873" y="2400032"/>
            <a:ext cx="0" cy="1859050"/>
          </a:xfrm>
          <a:prstGeom prst="line">
            <a:avLst/>
          </a:prstGeom>
          <a:noFill/>
          <a:ln w="28575" cap="sq">
            <a:solidFill>
              <a:schemeClr val="bg2"/>
            </a:solidFill>
            <a:round/>
            <a:headEnd/>
            <a:tailEnd/>
          </a:ln>
        </p:spPr>
        <p:txBody>
          <a:bodyPr/>
          <a:lstStyle/>
          <a:p>
            <a:endParaRPr lang="en-US" sz="1350"/>
          </a:p>
        </p:txBody>
      </p:sp>
      <p:sp>
        <p:nvSpPr>
          <p:cNvPr id="15398" name="Line 31"/>
          <p:cNvSpPr>
            <a:spLocks noChangeShapeType="1"/>
          </p:cNvSpPr>
          <p:nvPr/>
        </p:nvSpPr>
        <p:spPr bwMode="auto">
          <a:xfrm>
            <a:off x="295273" y="3138412"/>
            <a:ext cx="8610600" cy="0"/>
          </a:xfrm>
          <a:prstGeom prst="line">
            <a:avLst/>
          </a:prstGeom>
          <a:noFill/>
          <a:ln w="12700">
            <a:solidFill>
              <a:schemeClr val="bg2"/>
            </a:solidFill>
            <a:round/>
            <a:headEnd/>
            <a:tailEnd/>
          </a:ln>
        </p:spPr>
        <p:txBody>
          <a:bodyPr/>
          <a:lstStyle/>
          <a:p>
            <a:endParaRPr lang="en-US" sz="1350"/>
          </a:p>
        </p:txBody>
      </p:sp>
      <p:sp>
        <p:nvSpPr>
          <p:cNvPr id="15399" name="Line 44"/>
          <p:cNvSpPr>
            <a:spLocks noChangeShapeType="1"/>
          </p:cNvSpPr>
          <p:nvPr/>
        </p:nvSpPr>
        <p:spPr bwMode="auto">
          <a:xfrm>
            <a:off x="295273" y="3504029"/>
            <a:ext cx="8610600" cy="0"/>
          </a:xfrm>
          <a:prstGeom prst="line">
            <a:avLst/>
          </a:prstGeom>
          <a:noFill/>
          <a:ln w="12700">
            <a:solidFill>
              <a:schemeClr val="bg2"/>
            </a:solidFill>
            <a:round/>
            <a:headEnd/>
            <a:tailEnd/>
          </a:ln>
        </p:spPr>
        <p:txBody>
          <a:bodyPr/>
          <a:lstStyle/>
          <a:p>
            <a:endParaRPr lang="en-US" sz="1350"/>
          </a:p>
        </p:txBody>
      </p:sp>
      <p:sp>
        <p:nvSpPr>
          <p:cNvPr id="15400" name="Line 56"/>
          <p:cNvSpPr>
            <a:spLocks noChangeShapeType="1"/>
          </p:cNvSpPr>
          <p:nvPr/>
        </p:nvSpPr>
        <p:spPr bwMode="auto">
          <a:xfrm>
            <a:off x="295273" y="3869646"/>
            <a:ext cx="8610600" cy="0"/>
          </a:xfrm>
          <a:prstGeom prst="line">
            <a:avLst/>
          </a:prstGeom>
          <a:noFill/>
          <a:ln w="12700">
            <a:solidFill>
              <a:schemeClr val="bg2"/>
            </a:solidFill>
            <a:round/>
            <a:headEnd/>
            <a:tailEnd/>
          </a:ln>
        </p:spPr>
        <p:txBody>
          <a:bodyPr/>
          <a:lstStyle/>
          <a:p>
            <a:endParaRPr lang="en-US" sz="135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dirty="0">
                <a:latin typeface="+mn-lt"/>
              </a:rPr>
              <a:t>Methodology:  Bug Sources</a:t>
            </a:r>
          </a:p>
        </p:txBody>
      </p:sp>
      <p:sp>
        <p:nvSpPr>
          <p:cNvPr id="273478" name="Rectangle 70"/>
          <p:cNvSpPr>
            <a:spLocks noGrp="1" noChangeArrowheads="1"/>
          </p:cNvSpPr>
          <p:nvPr>
            <p:ph type="body" sz="quarter" idx="10"/>
          </p:nvPr>
        </p:nvSpPr>
        <p:spPr>
          <a:xfrm>
            <a:off x="381001" y="3935863"/>
            <a:ext cx="8382000" cy="1399209"/>
          </a:xfrm>
        </p:spPr>
        <p:txBody>
          <a:bodyPr>
            <a:normAutofit fontScale="92500" lnSpcReduction="20000"/>
          </a:bodyPr>
          <a:lstStyle/>
          <a:p>
            <a:r>
              <a:rPr lang="en-US" dirty="0"/>
              <a:t>Limitations</a:t>
            </a:r>
          </a:p>
          <a:p>
            <a:pPr lvl="1"/>
            <a:r>
              <a:rPr lang="en-US" dirty="0"/>
              <a:t>No scientific computing applications</a:t>
            </a:r>
          </a:p>
          <a:p>
            <a:pPr lvl="1"/>
            <a:r>
              <a:rPr lang="en-US" dirty="0"/>
              <a:t>No JAVA programs</a:t>
            </a:r>
          </a:p>
          <a:p>
            <a:pPr lvl="1"/>
            <a:r>
              <a:rPr lang="en-US" dirty="0"/>
              <a:t>Never-enough bug samples</a:t>
            </a:r>
          </a:p>
        </p:txBody>
      </p:sp>
      <p:sp>
        <p:nvSpPr>
          <p:cNvPr id="273470" name="Rectangle 62"/>
          <p:cNvSpPr>
            <a:spLocks noChangeArrowheads="1"/>
          </p:cNvSpPr>
          <p:nvPr/>
        </p:nvSpPr>
        <p:spPr bwMode="auto">
          <a:xfrm>
            <a:off x="6172201" y="3057428"/>
            <a:ext cx="1905000" cy="571649"/>
          </a:xfrm>
          <a:prstGeom prst="rect">
            <a:avLst/>
          </a:prstGeom>
          <a:noFill/>
          <a:ln w="9525">
            <a:solidFill>
              <a:schemeClr val="bg1"/>
            </a:solidFill>
            <a:miter lim="800000"/>
            <a:headEnd/>
            <a:tailEnd/>
          </a:ln>
        </p:spPr>
        <p:txBody>
          <a:bodyPr anchor="ctr"/>
          <a:lstStyle/>
          <a:p>
            <a:pPr algn="ctr" eaLnBrk="1" hangingPunct="1">
              <a:spcBef>
                <a:spcPct val="20000"/>
              </a:spcBef>
              <a:buClr>
                <a:schemeClr val="folHlink"/>
              </a:buClr>
              <a:buSzPct val="60000"/>
              <a:buFont typeface="Wingdings" pitchFamily="2" charset="2"/>
              <a:buNone/>
            </a:pPr>
            <a:r>
              <a:rPr lang="en-US" sz="1951"/>
              <a:t>2</a:t>
            </a:r>
          </a:p>
        </p:txBody>
      </p:sp>
      <p:sp>
        <p:nvSpPr>
          <p:cNvPr id="273468" name="Rectangle 60"/>
          <p:cNvSpPr>
            <a:spLocks noChangeArrowheads="1"/>
          </p:cNvSpPr>
          <p:nvPr/>
        </p:nvSpPr>
        <p:spPr bwMode="auto">
          <a:xfrm>
            <a:off x="6172201" y="2542944"/>
            <a:ext cx="1905000" cy="514484"/>
          </a:xfrm>
          <a:prstGeom prst="rect">
            <a:avLst/>
          </a:prstGeom>
          <a:noFill/>
          <a:ln w="9525">
            <a:solidFill>
              <a:schemeClr val="bg1"/>
            </a:solidFill>
            <a:miter lim="800000"/>
            <a:headEnd/>
            <a:tailEnd/>
          </a:ln>
        </p:spPr>
        <p:txBody>
          <a:bodyPr anchor="ctr"/>
          <a:lstStyle/>
          <a:p>
            <a:pPr algn="ctr" eaLnBrk="1" hangingPunct="1">
              <a:spcBef>
                <a:spcPct val="20000"/>
              </a:spcBef>
              <a:buClr>
                <a:schemeClr val="folHlink"/>
              </a:buClr>
              <a:buSzPct val="60000"/>
              <a:buFont typeface="Wingdings" pitchFamily="2" charset="2"/>
              <a:buNone/>
            </a:pPr>
            <a:r>
              <a:rPr lang="en-US" sz="1951"/>
              <a:t>6</a:t>
            </a:r>
          </a:p>
        </p:txBody>
      </p:sp>
      <p:sp>
        <p:nvSpPr>
          <p:cNvPr id="16391" name="Rectangle 58"/>
          <p:cNvSpPr>
            <a:spLocks noChangeArrowheads="1"/>
          </p:cNvSpPr>
          <p:nvPr/>
        </p:nvSpPr>
        <p:spPr bwMode="auto">
          <a:xfrm>
            <a:off x="6172201" y="2142790"/>
            <a:ext cx="1905000" cy="400154"/>
          </a:xfrm>
          <a:prstGeom prst="rect">
            <a:avLst/>
          </a:prstGeom>
          <a:noFill/>
          <a:ln w="9525">
            <a:solidFill>
              <a:schemeClr val="bg1"/>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a:t>OpenOffice</a:t>
            </a:r>
          </a:p>
        </p:txBody>
      </p:sp>
      <p:sp>
        <p:nvSpPr>
          <p:cNvPr id="273462" name="Rectangle 54"/>
          <p:cNvSpPr>
            <a:spLocks noChangeArrowheads="1"/>
          </p:cNvSpPr>
          <p:nvPr/>
        </p:nvSpPr>
        <p:spPr bwMode="auto">
          <a:xfrm>
            <a:off x="8077200" y="3057428"/>
            <a:ext cx="990600" cy="571649"/>
          </a:xfrm>
          <a:prstGeom prst="rect">
            <a:avLst/>
          </a:prstGeom>
          <a:noFill/>
          <a:ln w="9525">
            <a:solidFill>
              <a:schemeClr val="bg1"/>
            </a:solidFill>
            <a:miter lim="800000"/>
            <a:headEnd/>
            <a:tailEnd/>
          </a:ln>
        </p:spPr>
        <p:txBody>
          <a:bodyPr anchor="ctr"/>
          <a:lstStyle/>
          <a:p>
            <a:pPr algn="ctr" eaLnBrk="1" hangingPunct="1">
              <a:spcBef>
                <a:spcPct val="20000"/>
              </a:spcBef>
              <a:buClr>
                <a:schemeClr val="folHlink"/>
              </a:buClr>
              <a:buSzPct val="60000"/>
              <a:buFont typeface="Wingdings" pitchFamily="2" charset="2"/>
              <a:buNone/>
            </a:pPr>
            <a:r>
              <a:rPr lang="en-US" sz="1951"/>
              <a:t>31</a:t>
            </a:r>
          </a:p>
        </p:txBody>
      </p:sp>
      <p:sp>
        <p:nvSpPr>
          <p:cNvPr id="273460" name="Rectangle 52"/>
          <p:cNvSpPr>
            <a:spLocks noChangeArrowheads="1"/>
          </p:cNvSpPr>
          <p:nvPr/>
        </p:nvSpPr>
        <p:spPr bwMode="auto">
          <a:xfrm>
            <a:off x="8077200" y="2542944"/>
            <a:ext cx="990600" cy="514484"/>
          </a:xfrm>
          <a:prstGeom prst="rect">
            <a:avLst/>
          </a:prstGeom>
          <a:noFill/>
          <a:ln w="9525">
            <a:solidFill>
              <a:schemeClr val="bg1"/>
            </a:solidFill>
            <a:miter lim="800000"/>
            <a:headEnd/>
            <a:tailEnd/>
          </a:ln>
        </p:spPr>
        <p:txBody>
          <a:bodyPr anchor="ctr"/>
          <a:lstStyle/>
          <a:p>
            <a:pPr algn="ctr" eaLnBrk="1" hangingPunct="1">
              <a:spcBef>
                <a:spcPct val="20000"/>
              </a:spcBef>
              <a:buClr>
                <a:schemeClr val="folHlink"/>
              </a:buClr>
              <a:buSzPct val="60000"/>
              <a:buFont typeface="Wingdings" pitchFamily="2" charset="2"/>
              <a:buNone/>
            </a:pPr>
            <a:r>
              <a:rPr lang="en-US" sz="1951"/>
              <a:t>74</a:t>
            </a:r>
          </a:p>
        </p:txBody>
      </p:sp>
      <p:sp>
        <p:nvSpPr>
          <p:cNvPr id="16394" name="Rectangle 50"/>
          <p:cNvSpPr>
            <a:spLocks noChangeArrowheads="1"/>
          </p:cNvSpPr>
          <p:nvPr/>
        </p:nvSpPr>
        <p:spPr bwMode="auto">
          <a:xfrm>
            <a:off x="8077200" y="2142790"/>
            <a:ext cx="990600" cy="400154"/>
          </a:xfrm>
          <a:prstGeom prst="rect">
            <a:avLst/>
          </a:prstGeom>
          <a:noFill/>
          <a:ln w="9525">
            <a:solidFill>
              <a:schemeClr val="bg1"/>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a:t>Total</a:t>
            </a:r>
          </a:p>
        </p:txBody>
      </p:sp>
      <p:sp>
        <p:nvSpPr>
          <p:cNvPr id="273424" name="Rectangle 16"/>
          <p:cNvSpPr>
            <a:spLocks noChangeArrowheads="1"/>
          </p:cNvSpPr>
          <p:nvPr/>
        </p:nvSpPr>
        <p:spPr bwMode="auto">
          <a:xfrm>
            <a:off x="4876801" y="3057428"/>
            <a:ext cx="1295400" cy="571649"/>
          </a:xfrm>
          <a:prstGeom prst="rect">
            <a:avLst/>
          </a:prstGeom>
          <a:noFill/>
          <a:ln w="9525">
            <a:solidFill>
              <a:schemeClr val="bg1"/>
            </a:solidFill>
            <a:miter lim="800000"/>
            <a:headEnd/>
            <a:tailEnd/>
          </a:ln>
        </p:spPr>
        <p:txBody>
          <a:bodyPr anchor="ctr"/>
          <a:lstStyle/>
          <a:p>
            <a:pPr algn="ctr" eaLnBrk="1" hangingPunct="1">
              <a:spcBef>
                <a:spcPct val="20000"/>
              </a:spcBef>
              <a:buClr>
                <a:schemeClr val="folHlink"/>
              </a:buClr>
              <a:buSzPct val="60000"/>
              <a:buFont typeface="Wingdings" pitchFamily="2" charset="2"/>
              <a:buNone/>
            </a:pPr>
            <a:r>
              <a:rPr lang="en-US" sz="1951"/>
              <a:t>16</a:t>
            </a:r>
          </a:p>
        </p:txBody>
      </p:sp>
      <p:sp>
        <p:nvSpPr>
          <p:cNvPr id="273425" name="Rectangle 17"/>
          <p:cNvSpPr>
            <a:spLocks noChangeArrowheads="1"/>
          </p:cNvSpPr>
          <p:nvPr/>
        </p:nvSpPr>
        <p:spPr bwMode="auto">
          <a:xfrm>
            <a:off x="3581401" y="3057428"/>
            <a:ext cx="1295400" cy="571649"/>
          </a:xfrm>
          <a:prstGeom prst="rect">
            <a:avLst/>
          </a:prstGeom>
          <a:noFill/>
          <a:ln w="9525">
            <a:solidFill>
              <a:schemeClr val="bg1"/>
            </a:solidFill>
            <a:miter lim="800000"/>
            <a:headEnd/>
            <a:tailEnd/>
          </a:ln>
        </p:spPr>
        <p:txBody>
          <a:bodyPr anchor="ctr"/>
          <a:lstStyle/>
          <a:p>
            <a:pPr algn="ctr" eaLnBrk="1" hangingPunct="1">
              <a:spcBef>
                <a:spcPct val="20000"/>
              </a:spcBef>
              <a:buClr>
                <a:schemeClr val="folHlink"/>
              </a:buClr>
              <a:buSzPct val="60000"/>
              <a:buFont typeface="Wingdings" pitchFamily="2" charset="2"/>
              <a:buNone/>
            </a:pPr>
            <a:r>
              <a:rPr lang="en-US" sz="1951"/>
              <a:t>4</a:t>
            </a:r>
          </a:p>
        </p:txBody>
      </p:sp>
      <p:sp>
        <p:nvSpPr>
          <p:cNvPr id="273426" name="Rectangle 18"/>
          <p:cNvSpPr>
            <a:spLocks noChangeArrowheads="1"/>
          </p:cNvSpPr>
          <p:nvPr/>
        </p:nvSpPr>
        <p:spPr bwMode="auto">
          <a:xfrm>
            <a:off x="2362201" y="3057428"/>
            <a:ext cx="1219200" cy="571649"/>
          </a:xfrm>
          <a:prstGeom prst="rect">
            <a:avLst/>
          </a:prstGeom>
          <a:noFill/>
          <a:ln w="9525">
            <a:solidFill>
              <a:schemeClr val="bg1"/>
            </a:solidFill>
            <a:miter lim="800000"/>
            <a:headEnd/>
            <a:tailEnd/>
          </a:ln>
        </p:spPr>
        <p:txBody>
          <a:bodyPr anchor="ctr"/>
          <a:lstStyle/>
          <a:p>
            <a:pPr algn="ctr" eaLnBrk="1" hangingPunct="1">
              <a:spcBef>
                <a:spcPct val="20000"/>
              </a:spcBef>
              <a:buClr>
                <a:schemeClr val="folHlink"/>
              </a:buClr>
              <a:buSzPct val="60000"/>
              <a:buFont typeface="Wingdings" pitchFamily="2" charset="2"/>
              <a:buNone/>
            </a:pPr>
            <a:r>
              <a:rPr lang="en-US" sz="1951"/>
              <a:t>9</a:t>
            </a:r>
          </a:p>
        </p:txBody>
      </p:sp>
      <p:sp>
        <p:nvSpPr>
          <p:cNvPr id="273427" name="Rectangle 19"/>
          <p:cNvSpPr>
            <a:spLocks noChangeArrowheads="1"/>
          </p:cNvSpPr>
          <p:nvPr/>
        </p:nvSpPr>
        <p:spPr bwMode="auto">
          <a:xfrm>
            <a:off x="152401" y="3057428"/>
            <a:ext cx="2209800" cy="571649"/>
          </a:xfrm>
          <a:prstGeom prst="rect">
            <a:avLst/>
          </a:prstGeom>
          <a:noFill/>
          <a:ln w="9525">
            <a:solidFill>
              <a:schemeClr val="bg1"/>
            </a:solidFill>
            <a:miter lim="800000"/>
            <a:headEnd/>
            <a:tailEnd/>
          </a:ln>
        </p:spPr>
        <p:txBody>
          <a:bodyPr anchor="ctr"/>
          <a:lstStyle/>
          <a:p>
            <a:pPr eaLnBrk="1" hangingPunct="1">
              <a:spcBef>
                <a:spcPct val="20000"/>
              </a:spcBef>
              <a:buClr>
                <a:schemeClr val="folHlink"/>
              </a:buClr>
              <a:buSzPct val="60000"/>
              <a:buFont typeface="Wingdings" pitchFamily="2" charset="2"/>
              <a:buNone/>
            </a:pPr>
            <a:r>
              <a:rPr lang="en-US" sz="1951" b="1"/>
              <a:t>Deadlock</a:t>
            </a:r>
          </a:p>
        </p:txBody>
      </p:sp>
      <p:sp>
        <p:nvSpPr>
          <p:cNvPr id="273429" name="Rectangle 21"/>
          <p:cNvSpPr>
            <a:spLocks noChangeArrowheads="1"/>
          </p:cNvSpPr>
          <p:nvPr/>
        </p:nvSpPr>
        <p:spPr bwMode="auto">
          <a:xfrm>
            <a:off x="4876801" y="2542944"/>
            <a:ext cx="1295400" cy="514484"/>
          </a:xfrm>
          <a:prstGeom prst="rect">
            <a:avLst/>
          </a:prstGeom>
          <a:noFill/>
          <a:ln w="9525">
            <a:solidFill>
              <a:schemeClr val="bg1"/>
            </a:solidFill>
            <a:miter lim="800000"/>
            <a:headEnd/>
            <a:tailEnd/>
          </a:ln>
        </p:spPr>
        <p:txBody>
          <a:bodyPr anchor="ctr"/>
          <a:lstStyle/>
          <a:p>
            <a:pPr algn="ctr" eaLnBrk="1" hangingPunct="1">
              <a:spcBef>
                <a:spcPct val="20000"/>
              </a:spcBef>
              <a:buClr>
                <a:schemeClr val="folHlink"/>
              </a:buClr>
              <a:buSzPct val="60000"/>
              <a:buFont typeface="Wingdings" pitchFamily="2" charset="2"/>
              <a:buNone/>
            </a:pPr>
            <a:r>
              <a:rPr lang="en-US" sz="1951"/>
              <a:t>41</a:t>
            </a:r>
          </a:p>
        </p:txBody>
      </p:sp>
      <p:sp>
        <p:nvSpPr>
          <p:cNvPr id="273430" name="Rectangle 22"/>
          <p:cNvSpPr>
            <a:spLocks noChangeArrowheads="1"/>
          </p:cNvSpPr>
          <p:nvPr/>
        </p:nvSpPr>
        <p:spPr bwMode="auto">
          <a:xfrm>
            <a:off x="3581401" y="2542944"/>
            <a:ext cx="1295400" cy="514484"/>
          </a:xfrm>
          <a:prstGeom prst="rect">
            <a:avLst/>
          </a:prstGeom>
          <a:noFill/>
          <a:ln w="9525">
            <a:solidFill>
              <a:schemeClr val="bg1"/>
            </a:solidFill>
            <a:miter lim="800000"/>
            <a:headEnd/>
            <a:tailEnd/>
          </a:ln>
        </p:spPr>
        <p:txBody>
          <a:bodyPr anchor="ctr"/>
          <a:lstStyle/>
          <a:p>
            <a:pPr algn="ctr" eaLnBrk="1" hangingPunct="1">
              <a:spcBef>
                <a:spcPct val="20000"/>
              </a:spcBef>
              <a:buClr>
                <a:schemeClr val="folHlink"/>
              </a:buClr>
              <a:buSzPct val="60000"/>
              <a:buFont typeface="Wingdings" pitchFamily="2" charset="2"/>
              <a:buNone/>
            </a:pPr>
            <a:r>
              <a:rPr lang="en-US" sz="1951"/>
              <a:t>13</a:t>
            </a:r>
          </a:p>
        </p:txBody>
      </p:sp>
      <p:sp>
        <p:nvSpPr>
          <p:cNvPr id="273431" name="Rectangle 23"/>
          <p:cNvSpPr>
            <a:spLocks noChangeArrowheads="1"/>
          </p:cNvSpPr>
          <p:nvPr/>
        </p:nvSpPr>
        <p:spPr bwMode="auto">
          <a:xfrm>
            <a:off x="2362201" y="2542944"/>
            <a:ext cx="1219200" cy="514484"/>
          </a:xfrm>
          <a:prstGeom prst="rect">
            <a:avLst/>
          </a:prstGeom>
          <a:noFill/>
          <a:ln w="9525">
            <a:solidFill>
              <a:schemeClr val="bg1"/>
            </a:solidFill>
            <a:miter lim="800000"/>
            <a:headEnd/>
            <a:tailEnd/>
          </a:ln>
        </p:spPr>
        <p:txBody>
          <a:bodyPr anchor="ctr"/>
          <a:lstStyle/>
          <a:p>
            <a:pPr algn="ctr" eaLnBrk="1" hangingPunct="1">
              <a:spcBef>
                <a:spcPct val="20000"/>
              </a:spcBef>
              <a:buClr>
                <a:schemeClr val="folHlink"/>
              </a:buClr>
              <a:buSzPct val="60000"/>
              <a:buFont typeface="Wingdings" pitchFamily="2" charset="2"/>
              <a:buNone/>
            </a:pPr>
            <a:r>
              <a:rPr lang="en-US" sz="1951"/>
              <a:t>14</a:t>
            </a:r>
          </a:p>
        </p:txBody>
      </p:sp>
      <p:sp>
        <p:nvSpPr>
          <p:cNvPr id="273432" name="Rectangle 24"/>
          <p:cNvSpPr>
            <a:spLocks noChangeArrowheads="1"/>
          </p:cNvSpPr>
          <p:nvPr/>
        </p:nvSpPr>
        <p:spPr bwMode="auto">
          <a:xfrm>
            <a:off x="152401" y="2542944"/>
            <a:ext cx="2209800" cy="514484"/>
          </a:xfrm>
          <a:prstGeom prst="rect">
            <a:avLst/>
          </a:prstGeom>
          <a:noFill/>
          <a:ln w="9525">
            <a:solidFill>
              <a:schemeClr val="bg1"/>
            </a:solidFill>
            <a:miter lim="800000"/>
            <a:headEnd/>
            <a:tailEnd/>
          </a:ln>
        </p:spPr>
        <p:txBody>
          <a:bodyPr anchor="ctr"/>
          <a:lstStyle/>
          <a:p>
            <a:pPr eaLnBrk="1" hangingPunct="1">
              <a:spcBef>
                <a:spcPct val="20000"/>
              </a:spcBef>
              <a:buClr>
                <a:schemeClr val="folHlink"/>
              </a:buClr>
              <a:buSzPct val="60000"/>
              <a:buFont typeface="Wingdings" pitchFamily="2" charset="2"/>
              <a:buNone/>
            </a:pPr>
            <a:r>
              <a:rPr lang="en-US" sz="1951" b="1" dirty="0"/>
              <a:t>Non-deadlock</a:t>
            </a:r>
          </a:p>
        </p:txBody>
      </p:sp>
      <p:sp>
        <p:nvSpPr>
          <p:cNvPr id="16403" name="Rectangle 26"/>
          <p:cNvSpPr>
            <a:spLocks noChangeArrowheads="1"/>
          </p:cNvSpPr>
          <p:nvPr/>
        </p:nvSpPr>
        <p:spPr bwMode="auto">
          <a:xfrm>
            <a:off x="4876801" y="2142790"/>
            <a:ext cx="1295400" cy="400154"/>
          </a:xfrm>
          <a:prstGeom prst="rect">
            <a:avLst/>
          </a:prstGeom>
          <a:noFill/>
          <a:ln w="9525">
            <a:solidFill>
              <a:schemeClr val="bg1"/>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a:t>Mozilla</a:t>
            </a:r>
          </a:p>
        </p:txBody>
      </p:sp>
      <p:sp>
        <p:nvSpPr>
          <p:cNvPr id="16404" name="Rectangle 27"/>
          <p:cNvSpPr>
            <a:spLocks noChangeArrowheads="1"/>
          </p:cNvSpPr>
          <p:nvPr/>
        </p:nvSpPr>
        <p:spPr bwMode="auto">
          <a:xfrm>
            <a:off x="3581401" y="2142790"/>
            <a:ext cx="1295400" cy="400154"/>
          </a:xfrm>
          <a:prstGeom prst="rect">
            <a:avLst/>
          </a:prstGeom>
          <a:noFill/>
          <a:ln w="9525">
            <a:solidFill>
              <a:schemeClr val="bg1"/>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a:t>Apache</a:t>
            </a:r>
          </a:p>
        </p:txBody>
      </p:sp>
      <p:sp>
        <p:nvSpPr>
          <p:cNvPr id="16405" name="Rectangle 28"/>
          <p:cNvSpPr>
            <a:spLocks noChangeArrowheads="1"/>
          </p:cNvSpPr>
          <p:nvPr/>
        </p:nvSpPr>
        <p:spPr bwMode="auto">
          <a:xfrm>
            <a:off x="2362201" y="2142790"/>
            <a:ext cx="1219200" cy="400154"/>
          </a:xfrm>
          <a:prstGeom prst="rect">
            <a:avLst/>
          </a:prstGeom>
          <a:noFill/>
          <a:ln w="9525">
            <a:solidFill>
              <a:schemeClr val="bg1"/>
            </a:solidFill>
            <a:miter lim="800000"/>
            <a:headEnd/>
            <a:tailEnd/>
          </a:ln>
        </p:spPr>
        <p:txBody>
          <a:bodyPr/>
          <a:lstStyle/>
          <a:p>
            <a:pPr eaLnBrk="1" hangingPunct="1">
              <a:spcBef>
                <a:spcPct val="20000"/>
              </a:spcBef>
              <a:buClr>
                <a:schemeClr val="folHlink"/>
              </a:buClr>
              <a:buSzPct val="60000"/>
              <a:buFont typeface="Wingdings" pitchFamily="2" charset="2"/>
              <a:buNone/>
            </a:pPr>
            <a:r>
              <a:rPr lang="en-US" sz="1951" b="1" dirty="0" err="1"/>
              <a:t>MySQL</a:t>
            </a:r>
            <a:endParaRPr lang="en-US" sz="1951" b="1" dirty="0"/>
          </a:p>
        </p:txBody>
      </p:sp>
      <p:sp>
        <p:nvSpPr>
          <p:cNvPr id="16406" name="Rectangle 29"/>
          <p:cNvSpPr>
            <a:spLocks noChangeArrowheads="1"/>
          </p:cNvSpPr>
          <p:nvPr/>
        </p:nvSpPr>
        <p:spPr bwMode="auto">
          <a:xfrm>
            <a:off x="152401" y="2142790"/>
            <a:ext cx="2209800" cy="400154"/>
          </a:xfrm>
          <a:prstGeom prst="rect">
            <a:avLst/>
          </a:prstGeom>
          <a:noFill/>
          <a:ln w="9525">
            <a:solidFill>
              <a:schemeClr val="bg1"/>
            </a:solidFill>
            <a:miter lim="800000"/>
            <a:headEnd/>
            <a:tailEnd/>
          </a:ln>
        </p:spPr>
        <p:txBody>
          <a:bodyPr/>
          <a:lstStyle/>
          <a:p>
            <a:pPr eaLnBrk="1" hangingPunct="1">
              <a:spcBef>
                <a:spcPct val="20000"/>
              </a:spcBef>
              <a:buClr>
                <a:schemeClr val="folHlink"/>
              </a:buClr>
              <a:buSzPct val="60000"/>
              <a:buFont typeface="Wingdings" pitchFamily="2" charset="2"/>
              <a:buNone/>
            </a:pPr>
            <a:endParaRPr lang="en-US" sz="1951" b="1"/>
          </a:p>
        </p:txBody>
      </p:sp>
      <p:sp>
        <p:nvSpPr>
          <p:cNvPr id="16407" name="Line 30"/>
          <p:cNvSpPr>
            <a:spLocks noChangeShapeType="1"/>
          </p:cNvSpPr>
          <p:nvPr/>
        </p:nvSpPr>
        <p:spPr bwMode="auto">
          <a:xfrm>
            <a:off x="152400" y="2142790"/>
            <a:ext cx="8915400" cy="0"/>
          </a:xfrm>
          <a:prstGeom prst="line">
            <a:avLst/>
          </a:prstGeom>
          <a:noFill/>
          <a:ln w="28575" cap="sq">
            <a:solidFill>
              <a:schemeClr val="bg1"/>
            </a:solidFill>
            <a:round/>
            <a:headEnd/>
            <a:tailEnd/>
          </a:ln>
        </p:spPr>
        <p:txBody>
          <a:bodyPr/>
          <a:lstStyle/>
          <a:p>
            <a:endParaRPr lang="en-US" sz="1350" b="1"/>
          </a:p>
        </p:txBody>
      </p:sp>
      <p:sp>
        <p:nvSpPr>
          <p:cNvPr id="16408" name="Line 31"/>
          <p:cNvSpPr>
            <a:spLocks noChangeShapeType="1"/>
          </p:cNvSpPr>
          <p:nvPr/>
        </p:nvSpPr>
        <p:spPr bwMode="auto">
          <a:xfrm>
            <a:off x="152400" y="2542944"/>
            <a:ext cx="8915400" cy="0"/>
          </a:xfrm>
          <a:prstGeom prst="line">
            <a:avLst/>
          </a:prstGeom>
          <a:noFill/>
          <a:ln w="12700">
            <a:solidFill>
              <a:schemeClr val="bg1"/>
            </a:solidFill>
            <a:round/>
            <a:headEnd/>
            <a:tailEnd/>
          </a:ln>
        </p:spPr>
        <p:txBody>
          <a:bodyPr/>
          <a:lstStyle/>
          <a:p>
            <a:endParaRPr lang="en-US" sz="1350" b="1"/>
          </a:p>
        </p:txBody>
      </p:sp>
      <p:sp>
        <p:nvSpPr>
          <p:cNvPr id="16409" name="Line 32"/>
          <p:cNvSpPr>
            <a:spLocks noChangeShapeType="1"/>
          </p:cNvSpPr>
          <p:nvPr/>
        </p:nvSpPr>
        <p:spPr bwMode="auto">
          <a:xfrm>
            <a:off x="152400" y="3629077"/>
            <a:ext cx="8915400" cy="0"/>
          </a:xfrm>
          <a:prstGeom prst="line">
            <a:avLst/>
          </a:prstGeom>
          <a:noFill/>
          <a:ln w="28575" cap="sq">
            <a:solidFill>
              <a:schemeClr val="bg1"/>
            </a:solidFill>
            <a:round/>
            <a:headEnd/>
            <a:tailEnd/>
          </a:ln>
        </p:spPr>
        <p:txBody>
          <a:bodyPr/>
          <a:lstStyle/>
          <a:p>
            <a:endParaRPr lang="en-US" sz="1350"/>
          </a:p>
        </p:txBody>
      </p:sp>
      <p:sp>
        <p:nvSpPr>
          <p:cNvPr id="16410" name="Line 33"/>
          <p:cNvSpPr>
            <a:spLocks noChangeShapeType="1"/>
          </p:cNvSpPr>
          <p:nvPr/>
        </p:nvSpPr>
        <p:spPr bwMode="auto">
          <a:xfrm>
            <a:off x="152400" y="2142790"/>
            <a:ext cx="0" cy="1486287"/>
          </a:xfrm>
          <a:prstGeom prst="line">
            <a:avLst/>
          </a:prstGeom>
          <a:noFill/>
          <a:ln w="28575" cap="sq">
            <a:solidFill>
              <a:schemeClr val="bg1"/>
            </a:solidFill>
            <a:round/>
            <a:headEnd/>
            <a:tailEnd/>
          </a:ln>
        </p:spPr>
        <p:txBody>
          <a:bodyPr/>
          <a:lstStyle/>
          <a:p>
            <a:endParaRPr lang="en-US" sz="1350"/>
          </a:p>
        </p:txBody>
      </p:sp>
      <p:sp>
        <p:nvSpPr>
          <p:cNvPr id="16411" name="Line 34"/>
          <p:cNvSpPr>
            <a:spLocks noChangeShapeType="1"/>
          </p:cNvSpPr>
          <p:nvPr/>
        </p:nvSpPr>
        <p:spPr bwMode="auto">
          <a:xfrm>
            <a:off x="2362201" y="2142790"/>
            <a:ext cx="0" cy="1486287"/>
          </a:xfrm>
          <a:prstGeom prst="line">
            <a:avLst/>
          </a:prstGeom>
          <a:noFill/>
          <a:ln w="12700">
            <a:solidFill>
              <a:schemeClr val="bg1"/>
            </a:solidFill>
            <a:round/>
            <a:headEnd/>
            <a:tailEnd/>
          </a:ln>
        </p:spPr>
        <p:txBody>
          <a:bodyPr/>
          <a:lstStyle/>
          <a:p>
            <a:endParaRPr lang="en-US" sz="1350"/>
          </a:p>
        </p:txBody>
      </p:sp>
      <p:sp>
        <p:nvSpPr>
          <p:cNvPr id="16412" name="Line 35"/>
          <p:cNvSpPr>
            <a:spLocks noChangeShapeType="1"/>
          </p:cNvSpPr>
          <p:nvPr/>
        </p:nvSpPr>
        <p:spPr bwMode="auto">
          <a:xfrm>
            <a:off x="3581400" y="2142790"/>
            <a:ext cx="0" cy="1486287"/>
          </a:xfrm>
          <a:prstGeom prst="line">
            <a:avLst/>
          </a:prstGeom>
          <a:noFill/>
          <a:ln w="12700">
            <a:solidFill>
              <a:schemeClr val="bg1"/>
            </a:solidFill>
            <a:round/>
            <a:headEnd/>
            <a:tailEnd/>
          </a:ln>
        </p:spPr>
        <p:txBody>
          <a:bodyPr/>
          <a:lstStyle/>
          <a:p>
            <a:endParaRPr lang="en-US" sz="1350"/>
          </a:p>
        </p:txBody>
      </p:sp>
      <p:sp>
        <p:nvSpPr>
          <p:cNvPr id="16413" name="Line 36"/>
          <p:cNvSpPr>
            <a:spLocks noChangeShapeType="1"/>
          </p:cNvSpPr>
          <p:nvPr/>
        </p:nvSpPr>
        <p:spPr bwMode="auto">
          <a:xfrm>
            <a:off x="4876801" y="2142790"/>
            <a:ext cx="0" cy="1486287"/>
          </a:xfrm>
          <a:prstGeom prst="line">
            <a:avLst/>
          </a:prstGeom>
          <a:noFill/>
          <a:ln w="12700">
            <a:solidFill>
              <a:schemeClr val="bg1"/>
            </a:solidFill>
            <a:round/>
            <a:headEnd/>
            <a:tailEnd/>
          </a:ln>
        </p:spPr>
        <p:txBody>
          <a:bodyPr/>
          <a:lstStyle/>
          <a:p>
            <a:endParaRPr lang="en-US" sz="1350"/>
          </a:p>
        </p:txBody>
      </p:sp>
      <p:sp>
        <p:nvSpPr>
          <p:cNvPr id="16414" name="Line 37"/>
          <p:cNvSpPr>
            <a:spLocks noChangeShapeType="1"/>
          </p:cNvSpPr>
          <p:nvPr/>
        </p:nvSpPr>
        <p:spPr bwMode="auto">
          <a:xfrm>
            <a:off x="6172200" y="2142790"/>
            <a:ext cx="0" cy="1486287"/>
          </a:xfrm>
          <a:prstGeom prst="line">
            <a:avLst/>
          </a:prstGeom>
          <a:noFill/>
          <a:ln w="12700">
            <a:solidFill>
              <a:schemeClr val="bg1"/>
            </a:solidFill>
            <a:round/>
            <a:headEnd/>
            <a:tailEnd/>
          </a:ln>
        </p:spPr>
        <p:txBody>
          <a:bodyPr/>
          <a:lstStyle/>
          <a:p>
            <a:endParaRPr lang="en-US" sz="1350"/>
          </a:p>
        </p:txBody>
      </p:sp>
      <p:sp>
        <p:nvSpPr>
          <p:cNvPr id="16415" name="Line 38"/>
          <p:cNvSpPr>
            <a:spLocks noChangeShapeType="1"/>
          </p:cNvSpPr>
          <p:nvPr/>
        </p:nvSpPr>
        <p:spPr bwMode="auto">
          <a:xfrm>
            <a:off x="9067800" y="2142790"/>
            <a:ext cx="0" cy="1486287"/>
          </a:xfrm>
          <a:prstGeom prst="line">
            <a:avLst/>
          </a:prstGeom>
          <a:noFill/>
          <a:ln w="28575" cap="sq">
            <a:solidFill>
              <a:schemeClr val="bg1"/>
            </a:solidFill>
            <a:round/>
            <a:headEnd/>
            <a:tailEnd/>
          </a:ln>
        </p:spPr>
        <p:txBody>
          <a:bodyPr/>
          <a:lstStyle/>
          <a:p>
            <a:endParaRPr lang="en-US" sz="1350"/>
          </a:p>
        </p:txBody>
      </p:sp>
      <p:sp>
        <p:nvSpPr>
          <p:cNvPr id="16416" name="Line 39"/>
          <p:cNvSpPr>
            <a:spLocks noChangeShapeType="1"/>
          </p:cNvSpPr>
          <p:nvPr/>
        </p:nvSpPr>
        <p:spPr bwMode="auto">
          <a:xfrm>
            <a:off x="152400" y="3057428"/>
            <a:ext cx="8915400" cy="0"/>
          </a:xfrm>
          <a:prstGeom prst="line">
            <a:avLst/>
          </a:prstGeom>
          <a:noFill/>
          <a:ln w="12700">
            <a:solidFill>
              <a:schemeClr val="bg1"/>
            </a:solidFill>
            <a:round/>
            <a:headEnd/>
            <a:tailEnd/>
          </a:ln>
        </p:spPr>
        <p:txBody>
          <a:bodyPr/>
          <a:lstStyle/>
          <a:p>
            <a:endParaRPr lang="en-US" sz="1350"/>
          </a:p>
        </p:txBody>
      </p:sp>
      <p:sp>
        <p:nvSpPr>
          <p:cNvPr id="16417" name="Line 59"/>
          <p:cNvSpPr>
            <a:spLocks noChangeShapeType="1"/>
          </p:cNvSpPr>
          <p:nvPr/>
        </p:nvSpPr>
        <p:spPr bwMode="auto">
          <a:xfrm>
            <a:off x="8077200" y="2142790"/>
            <a:ext cx="0" cy="1486287"/>
          </a:xfrm>
          <a:prstGeom prst="line">
            <a:avLst/>
          </a:prstGeom>
          <a:noFill/>
          <a:ln w="12700">
            <a:solidFill>
              <a:schemeClr val="bg1"/>
            </a:solidFill>
            <a:round/>
            <a:headEnd/>
            <a:tailEnd/>
          </a:ln>
        </p:spPr>
        <p:txBody>
          <a:bodyPr/>
          <a:lstStyle/>
          <a:p>
            <a:endParaRPr lang="en-US" sz="1350"/>
          </a:p>
        </p:txBody>
      </p:sp>
      <p:sp>
        <p:nvSpPr>
          <p:cNvPr id="273486" name="Rectangle 78"/>
          <p:cNvSpPr>
            <a:spLocks noChangeArrowheads="1"/>
          </p:cNvSpPr>
          <p:nvPr/>
        </p:nvSpPr>
        <p:spPr bwMode="auto">
          <a:xfrm>
            <a:off x="8077200" y="2542944"/>
            <a:ext cx="990600" cy="1086133"/>
          </a:xfrm>
          <a:prstGeom prst="rect">
            <a:avLst/>
          </a:prstGeom>
          <a:noFill/>
          <a:ln w="85725">
            <a:solidFill>
              <a:schemeClr val="bg1"/>
            </a:solidFill>
            <a:miter lim="800000"/>
            <a:headEnd/>
            <a:tailEnd/>
          </a:ln>
        </p:spPr>
        <p:txBody>
          <a:bodyPr wrap="none" anchor="ctr"/>
          <a:lstStyle/>
          <a:p>
            <a:endParaRPr lang="en-US" sz="1350"/>
          </a:p>
        </p:txBody>
      </p:sp>
      <p:sp>
        <p:nvSpPr>
          <p:cNvPr id="39" name="Rectangle 38"/>
          <p:cNvSpPr/>
          <p:nvPr/>
        </p:nvSpPr>
        <p:spPr bwMode="auto">
          <a:xfrm>
            <a:off x="150352" y="2115775"/>
            <a:ext cx="8993648" cy="1512911"/>
          </a:xfrm>
          <a:prstGeom prst="rect">
            <a:avLst/>
          </a:prstGeom>
          <a:gradFill>
            <a:gsLst>
              <a:gs pos="0">
                <a:schemeClr val="accent2">
                  <a:shade val="15000"/>
                  <a:satMod val="180000"/>
                  <a:alpha val="20000"/>
                </a:schemeClr>
              </a:gs>
              <a:gs pos="50000">
                <a:schemeClr val="accent2">
                  <a:shade val="45000"/>
                  <a:satMod val="170000"/>
                  <a:alpha val="20000"/>
                </a:schemeClr>
              </a:gs>
              <a:gs pos="75000">
                <a:schemeClr val="accent2">
                  <a:tint val="99000"/>
                  <a:shade val="65000"/>
                  <a:satMod val="155000"/>
                  <a:alpha val="20000"/>
                </a:schemeClr>
              </a:gs>
              <a:gs pos="100000">
                <a:schemeClr val="accent2">
                  <a:tint val="95500"/>
                  <a:shade val="100000"/>
                  <a:satMod val="155000"/>
                  <a:alpha val="20000"/>
                </a:schemeClr>
              </a:gs>
            </a:gsLs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725" dirty="0">
              <a:solidFill>
                <a:schemeClr val="tx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Non-Deadlock Bug Pattern</a:t>
            </a:r>
          </a:p>
        </p:txBody>
      </p:sp>
      <p:sp>
        <p:nvSpPr>
          <p:cNvPr id="297987" name="Rectangle 3"/>
          <p:cNvSpPr>
            <a:spLocks noGrp="1" noChangeArrowheads="1"/>
          </p:cNvSpPr>
          <p:nvPr>
            <p:ph type="body" sz="quarter" idx="10"/>
          </p:nvPr>
        </p:nvSpPr>
        <p:spPr>
          <a:xfrm>
            <a:off x="381001" y="1915520"/>
            <a:ext cx="8382000" cy="3024692"/>
          </a:xfrm>
        </p:spPr>
        <p:txBody>
          <a:bodyPr>
            <a:normAutofit fontScale="92500" lnSpcReduction="20000"/>
          </a:bodyPr>
          <a:lstStyle/>
          <a:p>
            <a:r>
              <a:rPr lang="en-US" dirty="0"/>
              <a:t>Classified based on root causes</a:t>
            </a:r>
          </a:p>
          <a:p>
            <a:r>
              <a:rPr lang="en-US" dirty="0"/>
              <a:t>Categories</a:t>
            </a:r>
          </a:p>
          <a:p>
            <a:pPr lvl="1"/>
            <a:r>
              <a:rPr lang="en-US" dirty="0"/>
              <a:t>Atomicity violation</a:t>
            </a:r>
          </a:p>
          <a:p>
            <a:pPr lvl="2"/>
            <a:r>
              <a:rPr lang="en-US" dirty="0"/>
              <a:t>The desired atomicity of certain</a:t>
            </a:r>
          </a:p>
          <a:p>
            <a:pPr lvl="2">
              <a:buNone/>
            </a:pPr>
            <a:r>
              <a:rPr lang="en-US" dirty="0"/>
              <a:t>     code region is violated</a:t>
            </a:r>
          </a:p>
          <a:p>
            <a:pPr lvl="1"/>
            <a:r>
              <a:rPr lang="en-US" dirty="0"/>
              <a:t>Order violation</a:t>
            </a:r>
          </a:p>
          <a:p>
            <a:pPr lvl="2"/>
            <a:r>
              <a:rPr lang="en-US" dirty="0"/>
              <a:t>The desired order between</a:t>
            </a:r>
          </a:p>
          <a:p>
            <a:pPr lvl="2">
              <a:buNone/>
            </a:pPr>
            <a:r>
              <a:rPr lang="en-US" dirty="0"/>
              <a:t>     two (sets of) accesses is flipped</a:t>
            </a:r>
          </a:p>
          <a:p>
            <a:pPr lvl="1"/>
            <a:r>
              <a:rPr lang="en-US" dirty="0"/>
              <a:t>Others </a:t>
            </a:r>
          </a:p>
        </p:txBody>
      </p:sp>
      <p:sp>
        <p:nvSpPr>
          <p:cNvPr id="297988" name="Line 4"/>
          <p:cNvSpPr>
            <a:spLocks noChangeShapeType="1"/>
          </p:cNvSpPr>
          <p:nvPr/>
        </p:nvSpPr>
        <p:spPr bwMode="auto">
          <a:xfrm>
            <a:off x="6513434" y="2904574"/>
            <a:ext cx="0" cy="914638"/>
          </a:xfrm>
          <a:prstGeom prst="line">
            <a:avLst/>
          </a:prstGeom>
          <a:noFill/>
          <a:ln w="9525">
            <a:solidFill>
              <a:schemeClr val="tx1"/>
            </a:solidFill>
            <a:round/>
            <a:headEnd/>
            <a:tailEnd/>
          </a:ln>
        </p:spPr>
        <p:txBody>
          <a:bodyPr/>
          <a:lstStyle/>
          <a:p>
            <a:endParaRPr lang="en-US" sz="1350"/>
          </a:p>
        </p:txBody>
      </p:sp>
      <p:sp>
        <p:nvSpPr>
          <p:cNvPr id="297989" name="Line 5"/>
          <p:cNvSpPr>
            <a:spLocks noChangeShapeType="1"/>
          </p:cNvSpPr>
          <p:nvPr/>
        </p:nvSpPr>
        <p:spPr bwMode="auto">
          <a:xfrm>
            <a:off x="7885033" y="2904574"/>
            <a:ext cx="0" cy="914638"/>
          </a:xfrm>
          <a:prstGeom prst="line">
            <a:avLst/>
          </a:prstGeom>
          <a:noFill/>
          <a:ln w="9525">
            <a:solidFill>
              <a:schemeClr val="tx1"/>
            </a:solidFill>
            <a:round/>
            <a:headEnd/>
            <a:tailEnd/>
          </a:ln>
        </p:spPr>
        <p:txBody>
          <a:bodyPr/>
          <a:lstStyle/>
          <a:p>
            <a:endParaRPr lang="en-US" sz="1350"/>
          </a:p>
        </p:txBody>
      </p:sp>
      <p:sp>
        <p:nvSpPr>
          <p:cNvPr id="297990" name="Rectangle 6"/>
          <p:cNvSpPr>
            <a:spLocks noChangeArrowheads="1"/>
          </p:cNvSpPr>
          <p:nvPr/>
        </p:nvSpPr>
        <p:spPr bwMode="auto">
          <a:xfrm>
            <a:off x="6437234" y="3133233"/>
            <a:ext cx="152400" cy="514484"/>
          </a:xfrm>
          <a:prstGeom prst="rect">
            <a:avLst/>
          </a:prstGeom>
          <a:ln>
            <a:solidFill>
              <a:schemeClr val="tx1"/>
            </a:solidFill>
            <a:headEnd/>
            <a:tailEnd/>
          </a:ln>
        </p:spPr>
        <p:style>
          <a:lnRef idx="1">
            <a:schemeClr val="accent5"/>
          </a:lnRef>
          <a:fillRef idx="3">
            <a:schemeClr val="accent5"/>
          </a:fillRef>
          <a:effectRef idx="2">
            <a:schemeClr val="accent5"/>
          </a:effectRef>
          <a:fontRef idx="minor">
            <a:schemeClr val="lt1"/>
          </a:fontRef>
        </p:style>
        <p:txBody>
          <a:bodyPr wrap="none" anchor="ctr"/>
          <a:lstStyle/>
          <a:p>
            <a:endParaRPr lang="en-US" sz="1350">
              <a:solidFill>
                <a:schemeClr val="tx1"/>
              </a:solidFill>
            </a:endParaRPr>
          </a:p>
        </p:txBody>
      </p:sp>
      <p:sp>
        <p:nvSpPr>
          <p:cNvPr id="297991" name="Oval 7"/>
          <p:cNvSpPr>
            <a:spLocks noChangeArrowheads="1"/>
          </p:cNvSpPr>
          <p:nvPr/>
        </p:nvSpPr>
        <p:spPr bwMode="auto">
          <a:xfrm>
            <a:off x="7808834" y="3008724"/>
            <a:ext cx="152400" cy="114330"/>
          </a:xfrm>
          <a:prstGeom prst="ellipse">
            <a:avLst/>
          </a:prstGeom>
          <a:ln>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anchor="ctr"/>
          <a:lstStyle/>
          <a:p>
            <a:endParaRPr lang="en-US" sz="1350">
              <a:solidFill>
                <a:schemeClr val="tx1"/>
              </a:solidFill>
            </a:endParaRPr>
          </a:p>
        </p:txBody>
      </p:sp>
      <p:sp>
        <p:nvSpPr>
          <p:cNvPr id="297992" name="Line 8"/>
          <p:cNvSpPr>
            <a:spLocks noChangeShapeType="1"/>
          </p:cNvSpPr>
          <p:nvPr/>
        </p:nvSpPr>
        <p:spPr bwMode="auto">
          <a:xfrm>
            <a:off x="6513434" y="4219366"/>
            <a:ext cx="0" cy="628814"/>
          </a:xfrm>
          <a:prstGeom prst="line">
            <a:avLst/>
          </a:prstGeom>
          <a:noFill/>
          <a:ln w="9525">
            <a:solidFill>
              <a:schemeClr val="tx1"/>
            </a:solidFill>
            <a:round/>
            <a:headEnd/>
            <a:tailEnd/>
          </a:ln>
        </p:spPr>
        <p:txBody>
          <a:bodyPr/>
          <a:lstStyle/>
          <a:p>
            <a:endParaRPr lang="en-US" sz="1350"/>
          </a:p>
        </p:txBody>
      </p:sp>
      <p:sp>
        <p:nvSpPr>
          <p:cNvPr id="297993" name="Line 9"/>
          <p:cNvSpPr>
            <a:spLocks noChangeShapeType="1"/>
          </p:cNvSpPr>
          <p:nvPr/>
        </p:nvSpPr>
        <p:spPr bwMode="auto">
          <a:xfrm>
            <a:off x="7885033" y="4219366"/>
            <a:ext cx="0" cy="628814"/>
          </a:xfrm>
          <a:prstGeom prst="line">
            <a:avLst/>
          </a:prstGeom>
          <a:noFill/>
          <a:ln w="9525">
            <a:solidFill>
              <a:schemeClr val="tx1"/>
            </a:solidFill>
            <a:round/>
            <a:headEnd/>
            <a:tailEnd/>
          </a:ln>
        </p:spPr>
        <p:txBody>
          <a:bodyPr/>
          <a:lstStyle/>
          <a:p>
            <a:endParaRPr lang="en-US" sz="1350"/>
          </a:p>
        </p:txBody>
      </p:sp>
      <p:sp>
        <p:nvSpPr>
          <p:cNvPr id="297995" name="Oval 11"/>
          <p:cNvSpPr>
            <a:spLocks noChangeArrowheads="1"/>
          </p:cNvSpPr>
          <p:nvPr/>
        </p:nvSpPr>
        <p:spPr bwMode="auto">
          <a:xfrm>
            <a:off x="7808834" y="4562355"/>
            <a:ext cx="152400" cy="114330"/>
          </a:xfrm>
          <a:prstGeom prst="ellipse">
            <a:avLst/>
          </a:prstGeom>
          <a:ln>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anchor="ctr"/>
          <a:lstStyle/>
          <a:p>
            <a:endParaRPr lang="en-US" sz="1350">
              <a:solidFill>
                <a:schemeClr val="tx1"/>
              </a:solidFill>
            </a:endParaRPr>
          </a:p>
        </p:txBody>
      </p:sp>
      <p:sp>
        <p:nvSpPr>
          <p:cNvPr id="297998" name="Oval 14"/>
          <p:cNvSpPr>
            <a:spLocks noChangeArrowheads="1"/>
          </p:cNvSpPr>
          <p:nvPr/>
        </p:nvSpPr>
        <p:spPr bwMode="auto">
          <a:xfrm>
            <a:off x="7808834" y="3610129"/>
            <a:ext cx="152400" cy="114330"/>
          </a:xfrm>
          <a:prstGeom prst="ellipse">
            <a:avLst/>
          </a:prstGeom>
          <a:ln>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anchor="ctr"/>
          <a:lstStyle/>
          <a:p>
            <a:endParaRPr lang="en-US" sz="1350">
              <a:solidFill>
                <a:schemeClr val="tx1"/>
              </a:solidFill>
            </a:endParaRPr>
          </a:p>
        </p:txBody>
      </p:sp>
      <p:sp>
        <p:nvSpPr>
          <p:cNvPr id="298001" name="Oval 17"/>
          <p:cNvSpPr>
            <a:spLocks noChangeArrowheads="1"/>
          </p:cNvSpPr>
          <p:nvPr/>
        </p:nvSpPr>
        <p:spPr bwMode="auto">
          <a:xfrm>
            <a:off x="7808834" y="3361893"/>
            <a:ext cx="152400" cy="114330"/>
          </a:xfrm>
          <a:prstGeom prst="ellipse">
            <a:avLst/>
          </a:prstGeom>
          <a:ln>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anchor="ctr"/>
          <a:lstStyle/>
          <a:p>
            <a:endParaRPr lang="en-US" sz="1350">
              <a:solidFill>
                <a:schemeClr val="tx1"/>
              </a:solidFill>
            </a:endParaRPr>
          </a:p>
        </p:txBody>
      </p:sp>
      <p:sp>
        <p:nvSpPr>
          <p:cNvPr id="298003" name="Oval 19"/>
          <p:cNvSpPr>
            <a:spLocks noChangeArrowheads="1"/>
          </p:cNvSpPr>
          <p:nvPr/>
        </p:nvSpPr>
        <p:spPr bwMode="auto">
          <a:xfrm>
            <a:off x="7808834" y="4276531"/>
            <a:ext cx="152400" cy="114330"/>
          </a:xfrm>
          <a:prstGeom prst="ellipse">
            <a:avLst/>
          </a:prstGeom>
          <a:ln>
            <a:solidFill>
              <a:schemeClr val="tx1"/>
            </a:solidFill>
            <a:headEnd/>
            <a:tailEnd/>
          </a:ln>
        </p:spPr>
        <p:style>
          <a:lnRef idx="1">
            <a:schemeClr val="accent4"/>
          </a:lnRef>
          <a:fillRef idx="3">
            <a:schemeClr val="accent4"/>
          </a:fillRef>
          <a:effectRef idx="2">
            <a:schemeClr val="accent4"/>
          </a:effectRef>
          <a:fontRef idx="minor">
            <a:schemeClr val="lt1"/>
          </a:fontRef>
        </p:style>
        <p:txBody>
          <a:bodyPr wrap="none" anchor="ctr"/>
          <a:lstStyle/>
          <a:p>
            <a:endParaRPr lang="en-US" sz="1350">
              <a:solidFill>
                <a:schemeClr val="tx1"/>
              </a:solidFill>
            </a:endParaRPr>
          </a:p>
        </p:txBody>
      </p:sp>
      <p:sp>
        <p:nvSpPr>
          <p:cNvPr id="298004" name="Text Box 20"/>
          <p:cNvSpPr txBox="1">
            <a:spLocks noChangeArrowheads="1"/>
          </p:cNvSpPr>
          <p:nvPr/>
        </p:nvSpPr>
        <p:spPr bwMode="auto">
          <a:xfrm>
            <a:off x="7924721" y="3258282"/>
            <a:ext cx="279244" cy="300082"/>
          </a:xfrm>
          <a:prstGeom prst="rect">
            <a:avLst/>
          </a:prstGeom>
          <a:noFill/>
          <a:ln w="9525">
            <a:solidFill>
              <a:schemeClr val="tx1"/>
            </a:solidFill>
            <a:miter lim="800000"/>
            <a:headEnd/>
            <a:tailEnd/>
          </a:ln>
        </p:spPr>
        <p:txBody>
          <a:bodyPr wrap="none">
            <a:spAutoFit/>
          </a:bodyPr>
          <a:lstStyle/>
          <a:p>
            <a:r>
              <a:rPr lang="en-US" sz="1350" b="1" dirty="0"/>
              <a:t>X</a:t>
            </a:r>
          </a:p>
        </p:txBody>
      </p:sp>
      <p:sp>
        <p:nvSpPr>
          <p:cNvPr id="298005" name="Text Box 21"/>
          <p:cNvSpPr txBox="1">
            <a:spLocks noChangeArrowheads="1"/>
          </p:cNvSpPr>
          <p:nvPr/>
        </p:nvSpPr>
        <p:spPr bwMode="auto">
          <a:xfrm>
            <a:off x="7961234" y="4172920"/>
            <a:ext cx="279244" cy="300082"/>
          </a:xfrm>
          <a:prstGeom prst="rect">
            <a:avLst/>
          </a:prstGeom>
          <a:noFill/>
          <a:ln w="9525">
            <a:solidFill>
              <a:schemeClr val="tx1"/>
            </a:solidFill>
            <a:miter lim="800000"/>
            <a:headEnd/>
            <a:tailEnd/>
          </a:ln>
        </p:spPr>
        <p:txBody>
          <a:bodyPr wrap="none">
            <a:spAutoFit/>
          </a:bodyPr>
          <a:lstStyle/>
          <a:p>
            <a:r>
              <a:rPr lang="en-US" sz="1350" b="1" dirty="0"/>
              <a:t>X</a:t>
            </a:r>
          </a:p>
        </p:txBody>
      </p:sp>
      <p:sp>
        <p:nvSpPr>
          <p:cNvPr id="298006" name="AutoShape 22"/>
          <p:cNvSpPr>
            <a:spLocks noChangeArrowheads="1"/>
          </p:cNvSpPr>
          <p:nvPr/>
        </p:nvSpPr>
        <p:spPr bwMode="auto">
          <a:xfrm>
            <a:off x="5751433" y="2675914"/>
            <a:ext cx="3124200" cy="1143298"/>
          </a:xfrm>
          <a:prstGeom prst="flowChartAlternateProcess">
            <a:avLst/>
          </a:prstGeom>
          <a:noFill/>
          <a:ln w="34925">
            <a:solidFill>
              <a:schemeClr val="tx1"/>
            </a:solidFill>
            <a:miter lim="800000"/>
            <a:headEnd/>
            <a:tailEnd/>
          </a:ln>
        </p:spPr>
        <p:txBody>
          <a:bodyPr wrap="none" anchor="ctr"/>
          <a:lstStyle/>
          <a:p>
            <a:endParaRPr lang="en-US" sz="1350"/>
          </a:p>
        </p:txBody>
      </p:sp>
      <p:sp>
        <p:nvSpPr>
          <p:cNvPr id="298007" name="AutoShape 23"/>
          <p:cNvSpPr>
            <a:spLocks noChangeArrowheads="1"/>
          </p:cNvSpPr>
          <p:nvPr/>
        </p:nvSpPr>
        <p:spPr bwMode="auto">
          <a:xfrm>
            <a:off x="5751433" y="3933542"/>
            <a:ext cx="3124200" cy="1028968"/>
          </a:xfrm>
          <a:prstGeom prst="flowChartAlternateProcess">
            <a:avLst/>
          </a:prstGeom>
          <a:noFill/>
          <a:ln w="34925">
            <a:solidFill>
              <a:schemeClr val="tx1"/>
            </a:solidFill>
            <a:miter lim="800000"/>
            <a:headEnd/>
            <a:tailEnd/>
          </a:ln>
        </p:spPr>
        <p:txBody>
          <a:bodyPr wrap="none" anchor="ctr"/>
          <a:lstStyle/>
          <a:p>
            <a:endParaRPr lang="en-US" sz="1350"/>
          </a:p>
        </p:txBody>
      </p:sp>
      <p:grpSp>
        <p:nvGrpSpPr>
          <p:cNvPr id="2" name="Group 26"/>
          <p:cNvGrpSpPr>
            <a:grpSpLocks/>
          </p:cNvGrpSpPr>
          <p:nvPr/>
        </p:nvGrpSpPr>
        <p:grpSpPr bwMode="auto">
          <a:xfrm>
            <a:off x="7961233" y="2904574"/>
            <a:ext cx="304800" cy="171495"/>
            <a:chOff x="4128" y="1488"/>
            <a:chExt cx="240" cy="192"/>
          </a:xfrm>
        </p:grpSpPr>
        <p:sp>
          <p:nvSpPr>
            <p:cNvPr id="18474" name="Line 24"/>
            <p:cNvSpPr>
              <a:spLocks noChangeShapeType="1"/>
            </p:cNvSpPr>
            <p:nvPr/>
          </p:nvSpPr>
          <p:spPr bwMode="auto">
            <a:xfrm>
              <a:off x="4128" y="1584"/>
              <a:ext cx="96" cy="96"/>
            </a:xfrm>
            <a:prstGeom prst="line">
              <a:avLst/>
            </a:prstGeom>
            <a:noFill/>
            <a:ln w="47625">
              <a:solidFill>
                <a:schemeClr val="tx1"/>
              </a:solidFill>
              <a:round/>
              <a:headEnd/>
              <a:tailEnd/>
            </a:ln>
          </p:spPr>
          <p:txBody>
            <a:bodyPr/>
            <a:lstStyle/>
            <a:p>
              <a:endParaRPr lang="en-US" sz="1350"/>
            </a:p>
          </p:txBody>
        </p:sp>
        <p:sp>
          <p:nvSpPr>
            <p:cNvPr id="18475" name="Line 25"/>
            <p:cNvSpPr>
              <a:spLocks noChangeShapeType="1"/>
            </p:cNvSpPr>
            <p:nvPr/>
          </p:nvSpPr>
          <p:spPr bwMode="auto">
            <a:xfrm flipV="1">
              <a:off x="4224" y="1488"/>
              <a:ext cx="144" cy="192"/>
            </a:xfrm>
            <a:prstGeom prst="line">
              <a:avLst/>
            </a:prstGeom>
            <a:noFill/>
            <a:ln w="47625">
              <a:solidFill>
                <a:schemeClr val="tx1"/>
              </a:solidFill>
              <a:round/>
              <a:headEnd/>
              <a:tailEnd/>
            </a:ln>
          </p:spPr>
          <p:txBody>
            <a:bodyPr/>
            <a:lstStyle/>
            <a:p>
              <a:endParaRPr lang="en-US" sz="1350"/>
            </a:p>
          </p:txBody>
        </p:sp>
      </p:grpSp>
      <p:grpSp>
        <p:nvGrpSpPr>
          <p:cNvPr id="3" name="Group 27"/>
          <p:cNvGrpSpPr>
            <a:grpSpLocks/>
          </p:cNvGrpSpPr>
          <p:nvPr/>
        </p:nvGrpSpPr>
        <p:grpSpPr bwMode="auto">
          <a:xfrm>
            <a:off x="7961233" y="3590552"/>
            <a:ext cx="304800" cy="171495"/>
            <a:chOff x="4128" y="1488"/>
            <a:chExt cx="240" cy="192"/>
          </a:xfrm>
        </p:grpSpPr>
        <p:sp>
          <p:nvSpPr>
            <p:cNvPr id="18472" name="Line 28"/>
            <p:cNvSpPr>
              <a:spLocks noChangeShapeType="1"/>
            </p:cNvSpPr>
            <p:nvPr/>
          </p:nvSpPr>
          <p:spPr bwMode="auto">
            <a:xfrm>
              <a:off x="4128" y="1584"/>
              <a:ext cx="96" cy="96"/>
            </a:xfrm>
            <a:prstGeom prst="line">
              <a:avLst/>
            </a:prstGeom>
            <a:noFill/>
            <a:ln w="47625">
              <a:solidFill>
                <a:schemeClr val="tx1"/>
              </a:solidFill>
              <a:round/>
              <a:headEnd/>
              <a:tailEnd/>
            </a:ln>
          </p:spPr>
          <p:txBody>
            <a:bodyPr/>
            <a:lstStyle/>
            <a:p>
              <a:endParaRPr lang="en-US" sz="1350"/>
            </a:p>
          </p:txBody>
        </p:sp>
        <p:sp>
          <p:nvSpPr>
            <p:cNvPr id="18473" name="Line 29"/>
            <p:cNvSpPr>
              <a:spLocks noChangeShapeType="1"/>
            </p:cNvSpPr>
            <p:nvPr/>
          </p:nvSpPr>
          <p:spPr bwMode="auto">
            <a:xfrm flipV="1">
              <a:off x="4224" y="1488"/>
              <a:ext cx="144" cy="192"/>
            </a:xfrm>
            <a:prstGeom prst="line">
              <a:avLst/>
            </a:prstGeom>
            <a:noFill/>
            <a:ln w="47625">
              <a:solidFill>
                <a:schemeClr val="tx1"/>
              </a:solidFill>
              <a:round/>
              <a:headEnd/>
              <a:tailEnd/>
            </a:ln>
          </p:spPr>
          <p:txBody>
            <a:bodyPr/>
            <a:lstStyle/>
            <a:p>
              <a:endParaRPr lang="en-US" sz="1350"/>
            </a:p>
          </p:txBody>
        </p:sp>
      </p:grpSp>
      <p:grpSp>
        <p:nvGrpSpPr>
          <p:cNvPr id="4" name="Group 30"/>
          <p:cNvGrpSpPr>
            <a:grpSpLocks/>
          </p:cNvGrpSpPr>
          <p:nvPr/>
        </p:nvGrpSpPr>
        <p:grpSpPr bwMode="auto">
          <a:xfrm>
            <a:off x="8037434" y="4562355"/>
            <a:ext cx="304800" cy="171495"/>
            <a:chOff x="4128" y="1488"/>
            <a:chExt cx="240" cy="192"/>
          </a:xfrm>
        </p:grpSpPr>
        <p:sp>
          <p:nvSpPr>
            <p:cNvPr id="18470" name="Line 31"/>
            <p:cNvSpPr>
              <a:spLocks noChangeShapeType="1"/>
            </p:cNvSpPr>
            <p:nvPr/>
          </p:nvSpPr>
          <p:spPr bwMode="auto">
            <a:xfrm>
              <a:off x="4128" y="1584"/>
              <a:ext cx="96" cy="96"/>
            </a:xfrm>
            <a:prstGeom prst="line">
              <a:avLst/>
            </a:prstGeom>
            <a:noFill/>
            <a:ln w="47625">
              <a:solidFill>
                <a:schemeClr val="tx1"/>
              </a:solidFill>
              <a:round/>
              <a:headEnd/>
              <a:tailEnd/>
            </a:ln>
          </p:spPr>
          <p:txBody>
            <a:bodyPr/>
            <a:lstStyle/>
            <a:p>
              <a:endParaRPr lang="en-US" sz="1350"/>
            </a:p>
          </p:txBody>
        </p:sp>
        <p:sp>
          <p:nvSpPr>
            <p:cNvPr id="18471" name="Line 32"/>
            <p:cNvSpPr>
              <a:spLocks noChangeShapeType="1"/>
            </p:cNvSpPr>
            <p:nvPr/>
          </p:nvSpPr>
          <p:spPr bwMode="auto">
            <a:xfrm flipV="1">
              <a:off x="4224" y="1488"/>
              <a:ext cx="144" cy="192"/>
            </a:xfrm>
            <a:prstGeom prst="line">
              <a:avLst/>
            </a:prstGeom>
            <a:noFill/>
            <a:ln w="47625">
              <a:solidFill>
                <a:schemeClr val="tx1"/>
              </a:solidFill>
              <a:round/>
              <a:headEnd/>
              <a:tailEnd/>
            </a:ln>
          </p:spPr>
          <p:txBody>
            <a:bodyPr/>
            <a:lstStyle/>
            <a:p>
              <a:endParaRPr lang="en-US" sz="1350"/>
            </a:p>
          </p:txBody>
        </p:sp>
      </p:grpSp>
      <p:sp>
        <p:nvSpPr>
          <p:cNvPr id="298017" name="Text Box 33"/>
          <p:cNvSpPr txBox="1">
            <a:spLocks noChangeArrowheads="1"/>
          </p:cNvSpPr>
          <p:nvPr/>
        </p:nvSpPr>
        <p:spPr bwMode="auto">
          <a:xfrm>
            <a:off x="6056234" y="2686633"/>
            <a:ext cx="807529" cy="300082"/>
          </a:xfrm>
          <a:prstGeom prst="rect">
            <a:avLst/>
          </a:prstGeom>
          <a:noFill/>
          <a:ln w="9525">
            <a:solidFill>
              <a:schemeClr val="tx1"/>
            </a:solidFill>
            <a:miter lim="800000"/>
            <a:headEnd/>
            <a:tailEnd/>
          </a:ln>
        </p:spPr>
        <p:txBody>
          <a:bodyPr wrap="none">
            <a:spAutoFit/>
          </a:bodyPr>
          <a:lstStyle/>
          <a:p>
            <a:r>
              <a:rPr lang="en-US" sz="1350" dirty="0"/>
              <a:t>Thread 1</a:t>
            </a:r>
          </a:p>
        </p:txBody>
      </p:sp>
      <p:sp>
        <p:nvSpPr>
          <p:cNvPr id="298018" name="Text Box 34"/>
          <p:cNvSpPr txBox="1">
            <a:spLocks noChangeArrowheads="1"/>
          </p:cNvSpPr>
          <p:nvPr/>
        </p:nvSpPr>
        <p:spPr bwMode="auto">
          <a:xfrm>
            <a:off x="7402433" y="2686633"/>
            <a:ext cx="807529" cy="300082"/>
          </a:xfrm>
          <a:prstGeom prst="rect">
            <a:avLst/>
          </a:prstGeom>
          <a:noFill/>
          <a:ln w="9525">
            <a:solidFill>
              <a:schemeClr val="tx1"/>
            </a:solidFill>
            <a:miter lim="800000"/>
            <a:headEnd/>
            <a:tailEnd/>
          </a:ln>
        </p:spPr>
        <p:txBody>
          <a:bodyPr wrap="none">
            <a:spAutoFit/>
          </a:bodyPr>
          <a:lstStyle/>
          <a:p>
            <a:r>
              <a:rPr lang="en-US" sz="1350" dirty="0"/>
              <a:t>Thread 2</a:t>
            </a:r>
          </a:p>
        </p:txBody>
      </p:sp>
      <p:sp>
        <p:nvSpPr>
          <p:cNvPr id="298019" name="Text Box 35"/>
          <p:cNvSpPr txBox="1">
            <a:spLocks noChangeArrowheads="1"/>
          </p:cNvSpPr>
          <p:nvPr/>
        </p:nvSpPr>
        <p:spPr bwMode="auto">
          <a:xfrm>
            <a:off x="6208634" y="3933542"/>
            <a:ext cx="807529" cy="300082"/>
          </a:xfrm>
          <a:prstGeom prst="rect">
            <a:avLst/>
          </a:prstGeom>
          <a:noFill/>
          <a:ln w="9525">
            <a:solidFill>
              <a:schemeClr val="tx1"/>
            </a:solidFill>
            <a:miter lim="800000"/>
            <a:headEnd/>
            <a:tailEnd/>
          </a:ln>
        </p:spPr>
        <p:txBody>
          <a:bodyPr wrap="none">
            <a:spAutoFit/>
          </a:bodyPr>
          <a:lstStyle/>
          <a:p>
            <a:r>
              <a:rPr lang="en-US" sz="1350" dirty="0"/>
              <a:t>Thread 1</a:t>
            </a:r>
          </a:p>
        </p:txBody>
      </p:sp>
      <p:sp>
        <p:nvSpPr>
          <p:cNvPr id="298020" name="Text Box 36"/>
          <p:cNvSpPr txBox="1">
            <a:spLocks noChangeArrowheads="1"/>
          </p:cNvSpPr>
          <p:nvPr/>
        </p:nvSpPr>
        <p:spPr bwMode="auto">
          <a:xfrm>
            <a:off x="7554834" y="3933542"/>
            <a:ext cx="807529" cy="300082"/>
          </a:xfrm>
          <a:prstGeom prst="rect">
            <a:avLst/>
          </a:prstGeom>
          <a:noFill/>
          <a:ln w="9525">
            <a:solidFill>
              <a:schemeClr val="tx1"/>
            </a:solidFill>
            <a:miter lim="800000"/>
            <a:headEnd/>
            <a:tailEnd/>
          </a:ln>
        </p:spPr>
        <p:txBody>
          <a:bodyPr wrap="none">
            <a:spAutoFit/>
          </a:bodyPr>
          <a:lstStyle/>
          <a:p>
            <a:r>
              <a:rPr lang="en-US" sz="1350" dirty="0"/>
              <a:t>Thread 2</a:t>
            </a:r>
          </a:p>
        </p:txBody>
      </p:sp>
      <p:sp>
        <p:nvSpPr>
          <p:cNvPr id="298021" name="Line 37"/>
          <p:cNvSpPr>
            <a:spLocks noChangeShapeType="1"/>
          </p:cNvSpPr>
          <p:nvPr/>
        </p:nvSpPr>
        <p:spPr bwMode="auto">
          <a:xfrm>
            <a:off x="5980034" y="3133233"/>
            <a:ext cx="2743200" cy="0"/>
          </a:xfrm>
          <a:prstGeom prst="line">
            <a:avLst/>
          </a:prstGeom>
          <a:noFill/>
          <a:ln w="9525">
            <a:solidFill>
              <a:schemeClr val="tx1"/>
            </a:solidFill>
            <a:prstDash val="dashDot"/>
            <a:round/>
            <a:headEnd/>
            <a:tailEnd/>
          </a:ln>
        </p:spPr>
        <p:txBody>
          <a:bodyPr/>
          <a:lstStyle/>
          <a:p>
            <a:endParaRPr lang="en-US" sz="1350"/>
          </a:p>
        </p:txBody>
      </p:sp>
      <p:sp>
        <p:nvSpPr>
          <p:cNvPr id="298022" name="Line 38"/>
          <p:cNvSpPr>
            <a:spLocks noChangeShapeType="1"/>
          </p:cNvSpPr>
          <p:nvPr/>
        </p:nvSpPr>
        <p:spPr bwMode="auto">
          <a:xfrm>
            <a:off x="6056233" y="3647717"/>
            <a:ext cx="2743200" cy="0"/>
          </a:xfrm>
          <a:prstGeom prst="line">
            <a:avLst/>
          </a:prstGeom>
          <a:noFill/>
          <a:ln w="9525">
            <a:solidFill>
              <a:schemeClr val="tx1"/>
            </a:solidFill>
            <a:prstDash val="dashDot"/>
            <a:round/>
            <a:headEnd/>
            <a:tailEnd/>
          </a:ln>
        </p:spPr>
        <p:txBody>
          <a:bodyPr/>
          <a:lstStyle/>
          <a:p>
            <a:endParaRPr lang="en-US" sz="1350" dirty="0"/>
          </a:p>
        </p:txBody>
      </p:sp>
      <p:sp>
        <p:nvSpPr>
          <p:cNvPr id="298023" name="Line 39"/>
          <p:cNvSpPr>
            <a:spLocks noChangeShapeType="1"/>
          </p:cNvSpPr>
          <p:nvPr/>
        </p:nvSpPr>
        <p:spPr bwMode="auto">
          <a:xfrm>
            <a:off x="6056233" y="4448026"/>
            <a:ext cx="2743200" cy="0"/>
          </a:xfrm>
          <a:prstGeom prst="line">
            <a:avLst/>
          </a:prstGeom>
          <a:noFill/>
          <a:ln w="9525">
            <a:solidFill>
              <a:schemeClr val="tx1"/>
            </a:solidFill>
            <a:prstDash val="dashDot"/>
            <a:round/>
            <a:headEnd/>
            <a:tailEnd/>
          </a:ln>
        </p:spPr>
        <p:txBody>
          <a:bodyPr/>
          <a:lstStyle/>
          <a:p>
            <a:endParaRPr lang="en-US" sz="1350"/>
          </a:p>
        </p:txBody>
      </p:sp>
      <p:sp>
        <p:nvSpPr>
          <p:cNvPr id="297996" name="Oval 12"/>
          <p:cNvSpPr>
            <a:spLocks noChangeArrowheads="1"/>
          </p:cNvSpPr>
          <p:nvPr/>
        </p:nvSpPr>
        <p:spPr bwMode="auto">
          <a:xfrm>
            <a:off x="6437234" y="4390861"/>
            <a:ext cx="152400" cy="114330"/>
          </a:xfrm>
          <a:prstGeom prst="ellipse">
            <a:avLst/>
          </a:prstGeom>
          <a:ln>
            <a:solidFill>
              <a:schemeClr val="tx1"/>
            </a:solidFill>
            <a:headEnd/>
            <a:tailEnd/>
          </a:ln>
        </p:spPr>
        <p:style>
          <a:lnRef idx="1">
            <a:schemeClr val="accent5"/>
          </a:lnRef>
          <a:fillRef idx="3">
            <a:schemeClr val="accent5"/>
          </a:fillRef>
          <a:effectRef idx="2">
            <a:schemeClr val="accent5"/>
          </a:effectRef>
          <a:fontRef idx="minor">
            <a:schemeClr val="lt1"/>
          </a:fontRef>
        </p:style>
        <p:txBody>
          <a:bodyPr wrap="none" anchor="ctr"/>
          <a:lstStyle/>
          <a:p>
            <a:endParaRPr lang="en-US" sz="1350">
              <a:solidFill>
                <a:schemeClr val="tx1"/>
              </a:solidFill>
            </a:endParaRPr>
          </a:p>
        </p:txBody>
      </p:sp>
      <p:sp>
        <p:nvSpPr>
          <p:cNvPr id="18463" name="Line 45"/>
          <p:cNvSpPr>
            <a:spLocks noChangeShapeType="1"/>
          </p:cNvSpPr>
          <p:nvPr/>
        </p:nvSpPr>
        <p:spPr bwMode="auto">
          <a:xfrm flipH="1">
            <a:off x="7848601" y="1714053"/>
            <a:ext cx="457200" cy="171495"/>
          </a:xfrm>
          <a:prstGeom prst="line">
            <a:avLst/>
          </a:prstGeom>
          <a:noFill/>
          <a:ln w="9525">
            <a:solidFill>
              <a:schemeClr val="tx1"/>
            </a:solidFill>
            <a:round/>
            <a:headEnd/>
            <a:tailEnd type="triangle" w="med" len="med"/>
          </a:ln>
        </p:spPr>
        <p:txBody>
          <a:bodyPr/>
          <a:lstStyle/>
          <a:p>
            <a:endParaRPr lang="en-US" sz="1350"/>
          </a:p>
        </p:txBody>
      </p:sp>
      <p:sp>
        <p:nvSpPr>
          <p:cNvPr id="18464" name="Line 46"/>
          <p:cNvSpPr>
            <a:spLocks noChangeShapeType="1"/>
          </p:cNvSpPr>
          <p:nvPr/>
        </p:nvSpPr>
        <p:spPr bwMode="auto">
          <a:xfrm flipV="1">
            <a:off x="8305800" y="1428229"/>
            <a:ext cx="0" cy="285824"/>
          </a:xfrm>
          <a:prstGeom prst="line">
            <a:avLst/>
          </a:prstGeom>
          <a:noFill/>
          <a:ln w="9525">
            <a:solidFill>
              <a:schemeClr val="tx1"/>
            </a:solidFill>
            <a:round/>
            <a:headEnd/>
            <a:tailEnd type="triangle" w="med" len="med"/>
          </a:ln>
        </p:spPr>
        <p:txBody>
          <a:bodyPr/>
          <a:lstStyle/>
          <a:p>
            <a:endParaRPr lang="en-US" sz="1350"/>
          </a:p>
        </p:txBody>
      </p:sp>
      <p:sp>
        <p:nvSpPr>
          <p:cNvPr id="18465" name="Line 47"/>
          <p:cNvSpPr>
            <a:spLocks noChangeShapeType="1"/>
          </p:cNvSpPr>
          <p:nvPr/>
        </p:nvSpPr>
        <p:spPr bwMode="auto">
          <a:xfrm>
            <a:off x="8305801" y="1714053"/>
            <a:ext cx="457200" cy="0"/>
          </a:xfrm>
          <a:prstGeom prst="line">
            <a:avLst/>
          </a:prstGeom>
          <a:noFill/>
          <a:ln w="9525">
            <a:solidFill>
              <a:schemeClr val="tx1"/>
            </a:solidFill>
            <a:round/>
            <a:headEnd/>
            <a:tailEnd type="triangle" w="med" len="med"/>
          </a:ln>
        </p:spPr>
        <p:txBody>
          <a:bodyPr/>
          <a:lstStyle/>
          <a:p>
            <a:endParaRPr lang="en-US" sz="1350"/>
          </a:p>
        </p:txBody>
      </p:sp>
      <p:sp>
        <p:nvSpPr>
          <p:cNvPr id="18466" name="Text Box 48"/>
          <p:cNvSpPr txBox="1">
            <a:spLocks noChangeArrowheads="1"/>
          </p:cNvSpPr>
          <p:nvPr/>
        </p:nvSpPr>
        <p:spPr bwMode="auto">
          <a:xfrm>
            <a:off x="7566969" y="1885549"/>
            <a:ext cx="710900" cy="300082"/>
          </a:xfrm>
          <a:prstGeom prst="rect">
            <a:avLst/>
          </a:prstGeom>
          <a:noFill/>
          <a:ln w="9525">
            <a:noFill/>
            <a:miter lim="800000"/>
            <a:headEnd/>
            <a:tailEnd/>
          </a:ln>
        </p:spPr>
        <p:txBody>
          <a:bodyPr wrap="none">
            <a:spAutoFit/>
          </a:bodyPr>
          <a:lstStyle/>
          <a:p>
            <a:pPr algn="ctr"/>
            <a:r>
              <a:rPr lang="en-US" sz="1350" b="1"/>
              <a:t>Pattern</a:t>
            </a:r>
          </a:p>
        </p:txBody>
      </p:sp>
      <p:sp>
        <p:nvSpPr>
          <p:cNvPr id="298034" name="Line 50"/>
          <p:cNvSpPr>
            <a:spLocks noChangeShapeType="1"/>
          </p:cNvSpPr>
          <p:nvPr/>
        </p:nvSpPr>
        <p:spPr bwMode="auto">
          <a:xfrm>
            <a:off x="6665834" y="4505190"/>
            <a:ext cx="990600" cy="57165"/>
          </a:xfrm>
          <a:prstGeom prst="line">
            <a:avLst/>
          </a:prstGeom>
          <a:noFill/>
          <a:ln w="9525">
            <a:solidFill>
              <a:schemeClr val="tx1"/>
            </a:solidFill>
            <a:round/>
            <a:headEnd/>
            <a:tailEnd type="triangle" w="med" len="med"/>
          </a:ln>
        </p:spPr>
        <p:txBody>
          <a:bodyPr/>
          <a:lstStyle/>
          <a:p>
            <a:endParaRPr lang="en-US" sz="1350"/>
          </a:p>
        </p:txBody>
      </p:sp>
      <p:sp>
        <p:nvSpPr>
          <p:cNvPr id="298035" name="Line 51"/>
          <p:cNvSpPr>
            <a:spLocks noChangeShapeType="1"/>
          </p:cNvSpPr>
          <p:nvPr/>
        </p:nvSpPr>
        <p:spPr bwMode="auto">
          <a:xfrm flipH="1">
            <a:off x="6665834" y="4333696"/>
            <a:ext cx="838200" cy="57165"/>
          </a:xfrm>
          <a:prstGeom prst="line">
            <a:avLst/>
          </a:prstGeom>
          <a:noFill/>
          <a:ln w="9525">
            <a:solidFill>
              <a:schemeClr val="tx1"/>
            </a:solidFill>
            <a:round/>
            <a:headEnd/>
            <a:tailEnd type="triangle" w="med" len="med"/>
          </a:ln>
        </p:spPr>
        <p:txBody>
          <a:bodyPr/>
          <a:lstStyle/>
          <a:p>
            <a:endParaRPr lang="en-US" sz="135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98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98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79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80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80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79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80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80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80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79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79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79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800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80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7987">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7987">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79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80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80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799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80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80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79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799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80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800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8005"/>
                                        </p:tgtEl>
                                        <p:attrNameLst>
                                          <p:attrName>style.visibility</p:attrName>
                                        </p:attrNameLst>
                                      </p:cBhvr>
                                      <p:to>
                                        <p:strVal val="visible"/>
                                      </p:to>
                                    </p:set>
                                  </p:childTnLst>
                                </p:cTn>
                              </p:par>
                              <p:par>
                                <p:cTn id="81" presetID="3" presetClass="exit" presetSubtype="10" fill="hold" grpId="1" nodeType="withEffect">
                                  <p:stCondLst>
                                    <p:cond delay="0"/>
                                  </p:stCondLst>
                                  <p:childTnLst>
                                    <p:animEffect transition="out" filter="blinds(horizontal)">
                                      <p:cBhvr>
                                        <p:cTn id="82" dur="500"/>
                                        <p:tgtEl>
                                          <p:spTgt spid="298034"/>
                                        </p:tgtEl>
                                      </p:cBhvr>
                                    </p:animEffect>
                                    <p:set>
                                      <p:cBhvr>
                                        <p:cTn id="83" dur="1" fill="hold">
                                          <p:stCondLst>
                                            <p:cond delay="499"/>
                                          </p:stCondLst>
                                        </p:cTn>
                                        <p:tgtEl>
                                          <p:spTgt spid="298034"/>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298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8" grpId="0" animBg="1"/>
      <p:bldP spid="297989" grpId="0" animBg="1"/>
      <p:bldP spid="297990" grpId="0" animBg="1"/>
      <p:bldP spid="297991" grpId="0" animBg="1"/>
      <p:bldP spid="297992" grpId="0" animBg="1"/>
      <p:bldP spid="297993" grpId="0" animBg="1"/>
      <p:bldP spid="297995" grpId="0" animBg="1"/>
      <p:bldP spid="297998" grpId="0" animBg="1"/>
      <p:bldP spid="298001" grpId="0" animBg="1"/>
      <p:bldP spid="298003" grpId="0" animBg="1"/>
      <p:bldP spid="298004" grpId="0" animBg="1"/>
      <p:bldP spid="298005" grpId="0" animBg="1"/>
      <p:bldP spid="298006" grpId="0" animBg="1"/>
      <p:bldP spid="298007" grpId="0" animBg="1"/>
      <p:bldP spid="298017" grpId="0" animBg="1"/>
      <p:bldP spid="298018" grpId="0" animBg="1"/>
      <p:bldP spid="298019" grpId="0" animBg="1"/>
      <p:bldP spid="298020" grpId="0" animBg="1"/>
      <p:bldP spid="298021" grpId="0" animBg="1"/>
      <p:bldP spid="298022" grpId="0" animBg="1"/>
      <p:bldP spid="298023" grpId="0" animBg="1"/>
      <p:bldP spid="297996" grpId="0" animBg="1"/>
      <p:bldP spid="298034" grpId="0" animBg="1"/>
      <p:bldP spid="298034" grpId="1" animBg="1"/>
      <p:bldP spid="29803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en-US" dirty="0"/>
              <a:t>Non-Deadlock Bug Pattern Characteristics</a:t>
            </a:r>
          </a:p>
        </p:txBody>
      </p:sp>
      <p:sp>
        <p:nvSpPr>
          <p:cNvPr id="278535" name="Rectangle 7"/>
          <p:cNvSpPr>
            <a:spLocks noGrp="1" noChangeArrowheads="1"/>
          </p:cNvSpPr>
          <p:nvPr>
            <p:ph type="body" sz="half" idx="4294967295"/>
          </p:nvPr>
        </p:nvSpPr>
        <p:spPr>
          <a:xfrm>
            <a:off x="4908121" y="2623928"/>
            <a:ext cx="3482261" cy="1803076"/>
          </a:xfrm>
        </p:spPr>
        <p:txBody>
          <a:bodyPr/>
          <a:lstStyle/>
          <a:p>
            <a:pPr eaLnBrk="1" hangingPunct="1"/>
            <a:r>
              <a:rPr lang="en-US" sz="1951" dirty="0"/>
              <a:t>We should focus on atomicity violation and order violation</a:t>
            </a:r>
          </a:p>
          <a:p>
            <a:pPr eaLnBrk="1" hangingPunct="1"/>
            <a:endParaRPr lang="en-US" sz="1951" dirty="0"/>
          </a:p>
          <a:p>
            <a:pPr eaLnBrk="1" hangingPunct="1"/>
            <a:r>
              <a:rPr lang="en-US" sz="1951" dirty="0"/>
              <a:t>Bug detection tools for order violation bugs are desired</a:t>
            </a:r>
          </a:p>
        </p:txBody>
      </p:sp>
      <p:sp>
        <p:nvSpPr>
          <p:cNvPr id="278549" name="Text Box 21"/>
          <p:cNvSpPr txBox="1">
            <a:spLocks noChangeArrowheads="1"/>
          </p:cNvSpPr>
          <p:nvPr/>
        </p:nvSpPr>
        <p:spPr bwMode="auto">
          <a:xfrm>
            <a:off x="2362201" y="5544101"/>
            <a:ext cx="3191899" cy="253916"/>
          </a:xfrm>
          <a:prstGeom prst="rect">
            <a:avLst/>
          </a:prstGeom>
          <a:noFill/>
          <a:ln w="9525">
            <a:noFill/>
            <a:miter lim="800000"/>
            <a:headEnd/>
            <a:tailEnd/>
          </a:ln>
        </p:spPr>
        <p:txBody>
          <a:bodyPr wrap="none">
            <a:spAutoFit/>
          </a:bodyPr>
          <a:lstStyle/>
          <a:p>
            <a:r>
              <a:rPr lang="en-US" sz="1050" i="1" dirty="0"/>
              <a:t>*There are 3-bug overlap between Atomicity and Order</a:t>
            </a:r>
          </a:p>
        </p:txBody>
      </p:sp>
      <p:sp>
        <p:nvSpPr>
          <p:cNvPr id="1037" name="Text Box 27"/>
          <p:cNvSpPr txBox="1">
            <a:spLocks noChangeArrowheads="1"/>
          </p:cNvSpPr>
          <p:nvPr/>
        </p:nvSpPr>
        <p:spPr bwMode="auto">
          <a:xfrm>
            <a:off x="5631309" y="2270221"/>
            <a:ext cx="1698863" cy="461793"/>
          </a:xfrm>
          <a:prstGeom prst="rect">
            <a:avLst/>
          </a:prstGeom>
          <a:noFill/>
          <a:ln w="9525">
            <a:noFill/>
            <a:miter lim="800000"/>
            <a:headEnd/>
            <a:tailEnd/>
          </a:ln>
        </p:spPr>
        <p:txBody>
          <a:bodyPr wrap="none">
            <a:spAutoFit/>
          </a:bodyPr>
          <a:lstStyle/>
          <a:p>
            <a:r>
              <a:rPr lang="en-US" sz="2401" dirty="0"/>
              <a:t>Implications</a:t>
            </a:r>
          </a:p>
        </p:txBody>
      </p:sp>
      <p:pic>
        <p:nvPicPr>
          <p:cNvPr id="3" name="Picture 2" descr="A graph of different colored bars&#10;&#10;Description automatically generated">
            <a:extLst>
              <a:ext uri="{FF2B5EF4-FFF2-40B4-BE49-F238E27FC236}">
                <a16:creationId xmlns:a16="http://schemas.microsoft.com/office/drawing/2014/main" id="{84D1D999-6BA4-596C-FC55-DEF6211FDA9C}"/>
              </a:ext>
            </a:extLst>
          </p:cNvPr>
          <p:cNvPicPr>
            <a:picLocks noChangeAspect="1"/>
          </p:cNvPicPr>
          <p:nvPr/>
        </p:nvPicPr>
        <p:blipFill>
          <a:blip r:embed="rId3"/>
          <a:stretch>
            <a:fillRect/>
          </a:stretch>
        </p:blipFill>
        <p:spPr>
          <a:xfrm>
            <a:off x="291265" y="2178231"/>
            <a:ext cx="4279834" cy="330078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An Order-Related Bug Example</a:t>
            </a:r>
          </a:p>
        </p:txBody>
      </p:sp>
      <p:pic>
        <p:nvPicPr>
          <p:cNvPr id="21508" name="Picture 3"/>
          <p:cNvPicPr>
            <a:picLocks noChangeAspect="1" noChangeArrowheads="1"/>
          </p:cNvPicPr>
          <p:nvPr/>
        </p:nvPicPr>
        <p:blipFill>
          <a:blip r:embed="rId3"/>
          <a:srcRect l="2514" t="7549" r="2821" b="3931"/>
          <a:stretch>
            <a:fillRect/>
          </a:stretch>
        </p:blipFill>
        <p:spPr bwMode="auto">
          <a:xfrm>
            <a:off x="0" y="2331958"/>
            <a:ext cx="9148778" cy="2040537"/>
          </a:xfrm>
          <a:prstGeom prst="rect">
            <a:avLst/>
          </a:prstGeom>
          <a:ln>
            <a:noFill/>
          </a:ln>
          <a:effectLst>
            <a:outerShdw blurRad="292100" dist="139700" dir="2700000" algn="tl" rotWithShape="0">
              <a:srgbClr val="333333">
                <a:alpha val="65000"/>
              </a:srgbClr>
            </a:outerShdw>
          </a:effectLst>
        </p:spPr>
      </p:pic>
      <p:sp>
        <p:nvSpPr>
          <p:cNvPr id="7" name="TextBox 6"/>
          <p:cNvSpPr txBox="1">
            <a:spLocks noChangeArrowheads="1"/>
          </p:cNvSpPr>
          <p:nvPr/>
        </p:nvSpPr>
        <p:spPr bwMode="auto">
          <a:xfrm>
            <a:off x="145692" y="4851336"/>
            <a:ext cx="8852616" cy="1015663"/>
          </a:xfrm>
          <a:prstGeom prst="rect">
            <a:avLst/>
          </a:prstGeom>
          <a:noFill/>
          <a:ln w="9525">
            <a:noFill/>
            <a:miter lim="800000"/>
            <a:headEnd/>
            <a:tailEnd/>
          </a:ln>
        </p:spPr>
        <p:txBody>
          <a:bodyPr wrap="none">
            <a:spAutoFit/>
          </a:bodyPr>
          <a:lstStyle/>
          <a:p>
            <a:r>
              <a:rPr lang="en-US" sz="2000" dirty="0"/>
              <a:t>Note that order violations can be fixed by adding locks to ensure atomicity with the</a:t>
            </a:r>
          </a:p>
          <a:p>
            <a:r>
              <a:rPr lang="en-US" sz="2000" dirty="0"/>
              <a:t>previous operation to ensure order.  But the root cause is the incorrect assumption </a:t>
            </a:r>
            <a:br>
              <a:rPr lang="en-US" sz="2000" dirty="0"/>
            </a:br>
            <a:r>
              <a:rPr lang="en-US" sz="2000" dirty="0"/>
              <a:t>about execution order.</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Another Example </a:t>
            </a:r>
          </a:p>
        </p:txBody>
      </p:sp>
      <p:pic>
        <p:nvPicPr>
          <p:cNvPr id="22532" name="Picture 3"/>
          <p:cNvPicPr>
            <a:picLocks noChangeAspect="1" noChangeArrowheads="1"/>
          </p:cNvPicPr>
          <p:nvPr/>
        </p:nvPicPr>
        <p:blipFill>
          <a:blip r:embed="rId3"/>
          <a:srcRect l="1189" t="4338" r="781" b="3370"/>
          <a:stretch>
            <a:fillRect/>
          </a:stretch>
        </p:blipFill>
        <p:spPr bwMode="auto">
          <a:xfrm>
            <a:off x="479246" y="2463462"/>
            <a:ext cx="8100186" cy="2565372"/>
          </a:xfrm>
          <a:prstGeom prst="rect">
            <a:avLst/>
          </a:prstGeom>
          <a:ln>
            <a:noFill/>
          </a:ln>
          <a:effectLst>
            <a:outerShdw blurRad="292100" dist="139700" dir="2700000" algn="tl" rotWithShape="0">
              <a:srgbClr val="333333">
                <a:alpha val="65000"/>
              </a:srgbClr>
            </a:outerShdw>
          </a:effectLst>
        </p:spPr>
      </p:pic>
      <p:sp>
        <p:nvSpPr>
          <p:cNvPr id="22533" name="TextBox 6"/>
          <p:cNvSpPr txBox="1">
            <a:spLocks noChangeArrowheads="1"/>
          </p:cNvSpPr>
          <p:nvPr/>
        </p:nvSpPr>
        <p:spPr bwMode="auto">
          <a:xfrm>
            <a:off x="4038600" y="3257505"/>
            <a:ext cx="389850" cy="300082"/>
          </a:xfrm>
          <a:prstGeom prst="rect">
            <a:avLst/>
          </a:prstGeom>
          <a:noFill/>
          <a:ln w="9525">
            <a:noFill/>
            <a:miter lim="800000"/>
            <a:headEnd/>
            <a:tailEnd/>
          </a:ln>
        </p:spPr>
        <p:txBody>
          <a:bodyPr wrap="none">
            <a:spAutoFit/>
          </a:bodyPr>
          <a:lstStyle/>
          <a:p>
            <a:r>
              <a:rPr lang="en-US" sz="1350">
                <a:solidFill>
                  <a:srgbClr val="FF0000"/>
                </a:solidFill>
              </a:rPr>
              <a:t>OK</a:t>
            </a:r>
          </a:p>
        </p:txBody>
      </p:sp>
      <p:sp>
        <p:nvSpPr>
          <p:cNvPr id="22534" name="TextBox 7"/>
          <p:cNvSpPr txBox="1">
            <a:spLocks noChangeArrowheads="1"/>
          </p:cNvSpPr>
          <p:nvPr/>
        </p:nvSpPr>
        <p:spPr bwMode="auto">
          <a:xfrm>
            <a:off x="4572001" y="3771989"/>
            <a:ext cx="728020" cy="300082"/>
          </a:xfrm>
          <a:prstGeom prst="rect">
            <a:avLst/>
          </a:prstGeom>
          <a:noFill/>
          <a:ln w="9525">
            <a:noFill/>
            <a:miter lim="800000"/>
            <a:headEnd/>
            <a:tailEnd/>
          </a:ln>
        </p:spPr>
        <p:txBody>
          <a:bodyPr wrap="none">
            <a:spAutoFit/>
          </a:bodyPr>
          <a:lstStyle/>
          <a:p>
            <a:r>
              <a:rPr lang="en-US" sz="1350">
                <a:solidFill>
                  <a:srgbClr val="FF0000"/>
                </a:solidFill>
              </a:rPr>
              <a:t>Woops!</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dirty="0"/>
              <a:t>How to Trigger a Bug?</a:t>
            </a:r>
          </a:p>
        </p:txBody>
      </p:sp>
      <p:sp>
        <p:nvSpPr>
          <p:cNvPr id="25604" name="Rectangle 3"/>
          <p:cNvSpPr>
            <a:spLocks noGrp="1" noChangeArrowheads="1"/>
          </p:cNvSpPr>
          <p:nvPr>
            <p:ph type="body" sz="quarter" idx="10"/>
          </p:nvPr>
        </p:nvSpPr>
        <p:spPr>
          <a:xfrm>
            <a:off x="381001" y="1915520"/>
            <a:ext cx="8382000" cy="3555745"/>
          </a:xfrm>
        </p:spPr>
        <p:txBody>
          <a:bodyPr>
            <a:normAutofit fontScale="92500" lnSpcReduction="20000"/>
          </a:bodyPr>
          <a:lstStyle/>
          <a:p>
            <a:r>
              <a:rPr lang="en-US" dirty="0"/>
              <a:t>Bug manifestation condition</a:t>
            </a:r>
          </a:p>
          <a:p>
            <a:pPr lvl="1"/>
            <a:r>
              <a:rPr lang="en-US" dirty="0"/>
              <a:t>A specific execution order among a smallest set of memory accesses</a:t>
            </a:r>
          </a:p>
          <a:p>
            <a:pPr lvl="1"/>
            <a:r>
              <a:rPr lang="en-US" dirty="0"/>
              <a:t>The bug is guaranteed to manifest, as long as the condition </a:t>
            </a:r>
            <a:r>
              <a:rPr lang="en-US"/>
              <a:t>is satisfied</a:t>
            </a:r>
          </a:p>
          <a:p>
            <a:pPr lvl="1"/>
            <a:endParaRPr lang="en-US"/>
          </a:p>
          <a:p>
            <a:pPr lvl="1">
              <a:buNone/>
            </a:pPr>
            <a:endParaRPr lang="en-US"/>
          </a:p>
          <a:p>
            <a:r>
              <a:rPr lang="en-US"/>
              <a:t>How </a:t>
            </a:r>
            <a:r>
              <a:rPr lang="en-US" dirty="0"/>
              <a:t>many threads are involved?</a:t>
            </a:r>
          </a:p>
          <a:p>
            <a:r>
              <a:rPr lang="en-US" dirty="0"/>
              <a:t>How many variables are involved?</a:t>
            </a:r>
          </a:p>
          <a:p>
            <a:r>
              <a:rPr lang="en-US" dirty="0"/>
              <a:t>How many accesses are involved?</a:t>
            </a:r>
          </a:p>
        </p:txBody>
      </p:sp>
      <p:sp>
        <p:nvSpPr>
          <p:cNvPr id="25605" name="Text Box 4"/>
          <p:cNvSpPr txBox="1">
            <a:spLocks noChangeArrowheads="1"/>
          </p:cNvSpPr>
          <p:nvPr/>
        </p:nvSpPr>
        <p:spPr bwMode="auto">
          <a:xfrm>
            <a:off x="4049714" y="3486166"/>
            <a:ext cx="184731" cy="300082"/>
          </a:xfrm>
          <a:prstGeom prst="rect">
            <a:avLst/>
          </a:prstGeom>
          <a:noFill/>
          <a:ln w="9525">
            <a:noFill/>
            <a:miter lim="800000"/>
            <a:headEnd/>
            <a:tailEnd/>
          </a:ln>
        </p:spPr>
        <p:txBody>
          <a:bodyPr wrap="none">
            <a:spAutoFit/>
          </a:bodyPr>
          <a:lstStyle/>
          <a:p>
            <a:endParaRPr lang="en-US" sz="1350"/>
          </a:p>
        </p:txBody>
      </p:sp>
      <p:sp>
        <p:nvSpPr>
          <p:cNvPr id="25606" name="Line 12"/>
          <p:cNvSpPr>
            <a:spLocks noChangeShapeType="1"/>
          </p:cNvSpPr>
          <p:nvPr/>
        </p:nvSpPr>
        <p:spPr bwMode="auto">
          <a:xfrm flipH="1">
            <a:off x="7391401" y="1714053"/>
            <a:ext cx="457200" cy="171495"/>
          </a:xfrm>
          <a:prstGeom prst="line">
            <a:avLst/>
          </a:prstGeom>
          <a:noFill/>
          <a:ln w="9525">
            <a:solidFill>
              <a:schemeClr val="tx1"/>
            </a:solidFill>
            <a:round/>
            <a:headEnd/>
            <a:tailEnd type="triangle" w="med" len="med"/>
          </a:ln>
        </p:spPr>
        <p:txBody>
          <a:bodyPr/>
          <a:lstStyle/>
          <a:p>
            <a:endParaRPr lang="en-US" sz="1350"/>
          </a:p>
        </p:txBody>
      </p:sp>
      <p:sp>
        <p:nvSpPr>
          <p:cNvPr id="25607" name="Line 13"/>
          <p:cNvSpPr>
            <a:spLocks noChangeShapeType="1"/>
          </p:cNvSpPr>
          <p:nvPr/>
        </p:nvSpPr>
        <p:spPr bwMode="auto">
          <a:xfrm flipV="1">
            <a:off x="7848601" y="1428229"/>
            <a:ext cx="0" cy="285824"/>
          </a:xfrm>
          <a:prstGeom prst="line">
            <a:avLst/>
          </a:prstGeom>
          <a:noFill/>
          <a:ln w="9525">
            <a:solidFill>
              <a:schemeClr val="tx1"/>
            </a:solidFill>
            <a:round/>
            <a:headEnd/>
            <a:tailEnd type="triangle" w="med" len="med"/>
          </a:ln>
        </p:spPr>
        <p:txBody>
          <a:bodyPr/>
          <a:lstStyle/>
          <a:p>
            <a:endParaRPr lang="en-US" sz="1350"/>
          </a:p>
        </p:txBody>
      </p:sp>
      <p:sp>
        <p:nvSpPr>
          <p:cNvPr id="25608" name="Line 14"/>
          <p:cNvSpPr>
            <a:spLocks noChangeShapeType="1"/>
          </p:cNvSpPr>
          <p:nvPr/>
        </p:nvSpPr>
        <p:spPr bwMode="auto">
          <a:xfrm>
            <a:off x="7848601" y="1714053"/>
            <a:ext cx="457200" cy="0"/>
          </a:xfrm>
          <a:prstGeom prst="line">
            <a:avLst/>
          </a:prstGeom>
          <a:noFill/>
          <a:ln w="9525">
            <a:solidFill>
              <a:schemeClr val="tx1"/>
            </a:solidFill>
            <a:round/>
            <a:headEnd/>
            <a:tailEnd type="triangle" w="med" len="med"/>
          </a:ln>
        </p:spPr>
        <p:txBody>
          <a:bodyPr/>
          <a:lstStyle/>
          <a:p>
            <a:endParaRPr lang="en-US" sz="1350"/>
          </a:p>
        </p:txBody>
      </p:sp>
      <p:sp>
        <p:nvSpPr>
          <p:cNvPr id="25609" name="Text Box 15"/>
          <p:cNvSpPr txBox="1">
            <a:spLocks noChangeArrowheads="1"/>
          </p:cNvSpPr>
          <p:nvPr/>
        </p:nvSpPr>
        <p:spPr bwMode="auto">
          <a:xfrm>
            <a:off x="7613338" y="1771219"/>
            <a:ext cx="1165384" cy="300082"/>
          </a:xfrm>
          <a:prstGeom prst="rect">
            <a:avLst/>
          </a:prstGeom>
          <a:noFill/>
          <a:ln w="9525">
            <a:noFill/>
            <a:miter lim="800000"/>
            <a:headEnd/>
            <a:tailEnd/>
          </a:ln>
        </p:spPr>
        <p:txBody>
          <a:bodyPr wrap="none">
            <a:spAutoFit/>
          </a:bodyPr>
          <a:lstStyle/>
          <a:p>
            <a:pPr algn="ctr"/>
            <a:r>
              <a:rPr lang="en-US" sz="1350"/>
              <a:t>Manifestation</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r>
              <a:rPr lang="en-US" dirty="0"/>
              <a:t>Single Variable vs. Multiple Variable</a:t>
            </a:r>
          </a:p>
        </p:txBody>
      </p:sp>
      <p:sp>
        <p:nvSpPr>
          <p:cNvPr id="287754" name="Rectangle 10"/>
          <p:cNvSpPr>
            <a:spLocks noGrp="1" noChangeArrowheads="1"/>
          </p:cNvSpPr>
          <p:nvPr>
            <p:ph type="body" sz="quarter" idx="10"/>
          </p:nvPr>
        </p:nvSpPr>
        <p:spPr>
          <a:xfrm>
            <a:off x="348945" y="4114979"/>
            <a:ext cx="8382000" cy="1658578"/>
          </a:xfrm>
        </p:spPr>
        <p:txBody>
          <a:bodyPr>
            <a:normAutofit fontScale="92500" lnSpcReduction="20000"/>
          </a:bodyPr>
          <a:lstStyle/>
          <a:p>
            <a:r>
              <a:rPr lang="en-US" dirty="0"/>
              <a:t>Single variables are more common</a:t>
            </a:r>
          </a:p>
          <a:p>
            <a:pPr lvl="1"/>
            <a:r>
              <a:rPr lang="en-US" dirty="0">
                <a:sym typeface="Wingdings" pitchFamily="2" charset="2"/>
              </a:rPr>
              <a:t> The widely-used simplification is reasonable</a:t>
            </a:r>
            <a:endParaRPr lang="en-US" dirty="0"/>
          </a:p>
          <a:p>
            <a:r>
              <a:rPr lang="en-US" dirty="0"/>
              <a:t>Multi-variable concurrency bugs are non-negligible</a:t>
            </a:r>
          </a:p>
          <a:p>
            <a:pPr lvl="1"/>
            <a:r>
              <a:rPr lang="en-US" dirty="0">
                <a:sym typeface="Wingdings" pitchFamily="2" charset="2"/>
              </a:rPr>
              <a:t> Techniques to detect multi-variable concurrency bugs are needed</a:t>
            </a:r>
            <a:endParaRPr lang="en-US" dirty="0"/>
          </a:p>
        </p:txBody>
      </p:sp>
      <p:graphicFrame>
        <p:nvGraphicFramePr>
          <p:cNvPr id="13" name="Object 9"/>
          <p:cNvGraphicFramePr>
            <a:graphicFrameLocks noGrp="1" noChangeAspect="1"/>
          </p:cNvGraphicFramePr>
          <p:nvPr>
            <p:ph sz="half" idx="4294967295"/>
            <p:extLst>
              <p:ext uri="{D42A27DB-BD31-4B8C-83A1-F6EECF244321}">
                <p14:modId xmlns:p14="http://schemas.microsoft.com/office/powerpoint/2010/main" val="2406087647"/>
              </p:ext>
            </p:extLst>
          </p:nvPr>
        </p:nvGraphicFramePr>
        <p:xfrm>
          <a:off x="1187483" y="1856883"/>
          <a:ext cx="7848263" cy="2060318"/>
        </p:xfrm>
        <a:graphic>
          <a:graphicData uri="http://schemas.openxmlformats.org/drawingml/2006/chart">
            <c:chart xmlns:c="http://schemas.openxmlformats.org/drawingml/2006/chart" xmlns:r="http://schemas.openxmlformats.org/officeDocument/2006/relationships" r:id="rId3"/>
          </a:graphicData>
        </a:graphic>
      </p:graphicFrame>
      <p:sp>
        <p:nvSpPr>
          <p:cNvPr id="287755" name="Text Box 11"/>
          <p:cNvSpPr txBox="1">
            <a:spLocks noChangeArrowheads="1"/>
          </p:cNvSpPr>
          <p:nvPr/>
        </p:nvSpPr>
        <p:spPr bwMode="auto">
          <a:xfrm>
            <a:off x="2774646" y="2316585"/>
            <a:ext cx="805029" cy="300082"/>
          </a:xfrm>
          <a:prstGeom prst="rect">
            <a:avLst/>
          </a:prstGeom>
          <a:solidFill>
            <a:schemeClr val="bg1"/>
          </a:solidFill>
          <a:ln w="9525">
            <a:noFill/>
            <a:miter lim="800000"/>
            <a:headEnd/>
            <a:tailEnd/>
          </a:ln>
        </p:spPr>
        <p:txBody>
          <a:bodyPr wrap="none">
            <a:spAutoFit/>
          </a:bodyPr>
          <a:lstStyle/>
          <a:p>
            <a:r>
              <a:rPr lang="en-US" sz="1350"/>
              <a:t>49 (66%)</a:t>
            </a:r>
          </a:p>
        </p:txBody>
      </p:sp>
      <p:sp>
        <p:nvSpPr>
          <p:cNvPr id="287756" name="Text Box 12"/>
          <p:cNvSpPr txBox="1">
            <a:spLocks noChangeArrowheads="1"/>
          </p:cNvSpPr>
          <p:nvPr/>
        </p:nvSpPr>
        <p:spPr bwMode="auto">
          <a:xfrm>
            <a:off x="6432246" y="2670292"/>
            <a:ext cx="805029" cy="300082"/>
          </a:xfrm>
          <a:prstGeom prst="rect">
            <a:avLst/>
          </a:prstGeom>
          <a:solidFill>
            <a:schemeClr val="bg1"/>
          </a:solidFill>
          <a:ln w="9525">
            <a:noFill/>
            <a:miter lim="800000"/>
            <a:headEnd/>
            <a:tailEnd/>
          </a:ln>
        </p:spPr>
        <p:txBody>
          <a:bodyPr wrap="none">
            <a:spAutoFit/>
          </a:bodyPr>
          <a:lstStyle/>
          <a:p>
            <a:r>
              <a:rPr lang="en-US" sz="1350" dirty="0"/>
              <a:t>25 (34%)</a:t>
            </a:r>
          </a:p>
        </p:txBody>
      </p:sp>
      <p:sp>
        <p:nvSpPr>
          <p:cNvPr id="287757" name="AutoShape 13"/>
          <p:cNvSpPr>
            <a:spLocks noChangeArrowheads="1"/>
          </p:cNvSpPr>
          <p:nvPr/>
        </p:nvSpPr>
        <p:spPr bwMode="auto">
          <a:xfrm>
            <a:off x="2634946" y="2307186"/>
            <a:ext cx="1828800" cy="1629199"/>
          </a:xfrm>
          <a:prstGeom prst="roundRect">
            <a:avLst>
              <a:gd name="adj" fmla="val 16667"/>
            </a:avLst>
          </a:prstGeom>
          <a:noFill/>
          <a:ln w="73025">
            <a:solidFill>
              <a:schemeClr val="folHlink"/>
            </a:solidFill>
            <a:round/>
            <a:headEnd/>
            <a:tailEnd/>
          </a:ln>
        </p:spPr>
        <p:txBody>
          <a:bodyPr wrap="none" anchor="ctr"/>
          <a:lstStyle/>
          <a:p>
            <a:endParaRPr lang="en-US" sz="1350"/>
          </a:p>
        </p:txBody>
      </p:sp>
      <p:sp>
        <p:nvSpPr>
          <p:cNvPr id="287758" name="AutoShape 14"/>
          <p:cNvSpPr>
            <a:spLocks noChangeArrowheads="1"/>
          </p:cNvSpPr>
          <p:nvPr/>
        </p:nvSpPr>
        <p:spPr bwMode="auto">
          <a:xfrm>
            <a:off x="6051475" y="2659573"/>
            <a:ext cx="2211376" cy="1305265"/>
          </a:xfrm>
          <a:prstGeom prst="roundRect">
            <a:avLst>
              <a:gd name="adj" fmla="val 16667"/>
            </a:avLst>
          </a:prstGeom>
          <a:noFill/>
          <a:ln w="73025">
            <a:solidFill>
              <a:schemeClr val="hlink"/>
            </a:solidFill>
            <a:round/>
            <a:headEnd/>
            <a:tailEnd/>
          </a:ln>
        </p:spPr>
        <p:txBody>
          <a:bodyPr wrap="none" anchor="ctr"/>
          <a:lstStyle/>
          <a:p>
            <a:endParaRPr lang="en-US" sz="1350"/>
          </a:p>
        </p:txBody>
      </p:sp>
      <p:sp>
        <p:nvSpPr>
          <p:cNvPr id="287759" name="Text Box 15"/>
          <p:cNvSpPr txBox="1">
            <a:spLocks noChangeArrowheads="1"/>
          </p:cNvSpPr>
          <p:nvPr/>
        </p:nvSpPr>
        <p:spPr bwMode="auto">
          <a:xfrm rot="10800000">
            <a:off x="506322" y="2551633"/>
            <a:ext cx="415498" cy="818494"/>
          </a:xfrm>
          <a:prstGeom prst="rect">
            <a:avLst/>
          </a:prstGeom>
          <a:noFill/>
          <a:ln w="9525">
            <a:noFill/>
            <a:miter lim="800000"/>
            <a:headEnd/>
            <a:tailEnd/>
          </a:ln>
        </p:spPr>
        <p:txBody>
          <a:bodyPr vert="eaVert" wrap="none">
            <a:spAutoFit/>
          </a:bodyPr>
          <a:lstStyle/>
          <a:p>
            <a:r>
              <a:rPr lang="en-US" sz="1500" b="1"/>
              <a:t># of Bugs</a:t>
            </a:r>
          </a:p>
        </p:txBody>
      </p:sp>
      <p:sp>
        <p:nvSpPr>
          <p:cNvPr id="2059" name="Text Box 16"/>
          <p:cNvSpPr txBox="1">
            <a:spLocks noChangeArrowheads="1"/>
          </p:cNvSpPr>
          <p:nvPr/>
        </p:nvSpPr>
        <p:spPr bwMode="auto">
          <a:xfrm>
            <a:off x="348945" y="3567164"/>
            <a:ext cx="1351460" cy="369332"/>
          </a:xfrm>
          <a:prstGeom prst="rect">
            <a:avLst/>
          </a:prstGeom>
          <a:noFill/>
          <a:ln w="9525">
            <a:noFill/>
            <a:miter lim="800000"/>
            <a:headEnd/>
            <a:tailEnd/>
          </a:ln>
        </p:spPr>
        <p:txBody>
          <a:bodyPr wrap="none">
            <a:spAutoFit/>
          </a:bodyPr>
          <a:lstStyle/>
          <a:p>
            <a:r>
              <a:rPr lang="en-US" b="1" i="1" dirty="0"/>
              <a:t>Implications</a:t>
            </a:r>
          </a:p>
        </p:txBody>
      </p:sp>
      <p:sp>
        <p:nvSpPr>
          <p:cNvPr id="2060" name="Text Box 17"/>
          <p:cNvSpPr txBox="1">
            <a:spLocks noChangeArrowheads="1"/>
          </p:cNvSpPr>
          <p:nvPr/>
        </p:nvSpPr>
        <p:spPr bwMode="auto">
          <a:xfrm>
            <a:off x="254976" y="2092287"/>
            <a:ext cx="981359" cy="369332"/>
          </a:xfrm>
          <a:prstGeom prst="rect">
            <a:avLst/>
          </a:prstGeom>
          <a:noFill/>
          <a:ln w="9525">
            <a:noFill/>
            <a:miter lim="800000"/>
            <a:headEnd/>
            <a:tailEnd/>
          </a:ln>
        </p:spPr>
        <p:txBody>
          <a:bodyPr wrap="none">
            <a:spAutoFit/>
          </a:bodyPr>
          <a:lstStyle/>
          <a:p>
            <a:r>
              <a:rPr lang="en-US" b="1" i="1" dirty="0"/>
              <a:t>Findings</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7759"/>
                                        </p:tgtEl>
                                        <p:attrNameLst>
                                          <p:attrName>style.visibility</p:attrName>
                                        </p:attrNameLst>
                                      </p:cBhvr>
                                      <p:to>
                                        <p:strVal val="visible"/>
                                      </p:to>
                                    </p:set>
                                    <p:animEffect transition="in" filter="wipe(down)">
                                      <p:cBhvr>
                                        <p:cTn id="10" dur="500"/>
                                        <p:tgtEl>
                                          <p:spTgt spid="28775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87755"/>
                                        </p:tgtEl>
                                        <p:attrNameLst>
                                          <p:attrName>style.visibility</p:attrName>
                                        </p:attrNameLst>
                                      </p:cBhvr>
                                      <p:to>
                                        <p:strVal val="visible"/>
                                      </p:to>
                                    </p:set>
                                    <p:animEffect transition="in" filter="wipe(down)">
                                      <p:cBhvr>
                                        <p:cTn id="13" dur="500"/>
                                        <p:tgtEl>
                                          <p:spTgt spid="28775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7756"/>
                                        </p:tgtEl>
                                        <p:attrNameLst>
                                          <p:attrName>style.visibility</p:attrName>
                                        </p:attrNameLst>
                                      </p:cBhvr>
                                      <p:to>
                                        <p:strVal val="visible"/>
                                      </p:to>
                                    </p:set>
                                    <p:animEffect transition="in" filter="wipe(down)">
                                      <p:cBhvr>
                                        <p:cTn id="16" dur="500"/>
                                        <p:tgtEl>
                                          <p:spTgt spid="28775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77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775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775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775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7754">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77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287755" grpId="0" animBg="1"/>
      <p:bldP spid="287756" grpId="0" animBg="1"/>
      <p:bldP spid="287757" grpId="0" animBg="1"/>
      <p:bldP spid="287758" grpId="0" animBg="1"/>
      <p:bldP spid="28775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78" name="Rectangle 30"/>
          <p:cNvSpPr>
            <a:spLocks noChangeArrowheads="1"/>
          </p:cNvSpPr>
          <p:nvPr/>
        </p:nvSpPr>
        <p:spPr bwMode="auto">
          <a:xfrm>
            <a:off x="4822227" y="3366175"/>
            <a:ext cx="2619696" cy="228660"/>
          </a:xfrm>
          <a:prstGeom prst="rect">
            <a:avLst/>
          </a:prstGeom>
          <a:solidFill>
            <a:schemeClr val="accent3">
              <a:lumMod val="40000"/>
              <a:lumOff val="60000"/>
              <a:alpha val="76077"/>
            </a:schemeClr>
          </a:solidFill>
          <a:ln w="9525">
            <a:noFill/>
            <a:miter lim="800000"/>
            <a:headEnd/>
            <a:tailEnd/>
          </a:ln>
        </p:spPr>
        <p:txBody>
          <a:bodyPr wrap="none" anchor="ctr"/>
          <a:lstStyle/>
          <a:p>
            <a:endParaRPr lang="en-US" sz="1350"/>
          </a:p>
        </p:txBody>
      </p:sp>
      <p:sp>
        <p:nvSpPr>
          <p:cNvPr id="283677" name="Rectangle 29"/>
          <p:cNvSpPr>
            <a:spLocks noChangeArrowheads="1"/>
          </p:cNvSpPr>
          <p:nvPr/>
        </p:nvSpPr>
        <p:spPr bwMode="auto">
          <a:xfrm>
            <a:off x="1422123" y="3366175"/>
            <a:ext cx="2438400" cy="228660"/>
          </a:xfrm>
          <a:prstGeom prst="rect">
            <a:avLst/>
          </a:prstGeom>
          <a:solidFill>
            <a:schemeClr val="accent3">
              <a:lumMod val="40000"/>
              <a:lumOff val="60000"/>
              <a:alpha val="76077"/>
            </a:schemeClr>
          </a:solidFill>
          <a:ln w="9525">
            <a:noFill/>
            <a:miter lim="800000"/>
            <a:headEnd/>
            <a:tailEnd/>
          </a:ln>
        </p:spPr>
        <p:txBody>
          <a:bodyPr wrap="none" anchor="ctr"/>
          <a:lstStyle/>
          <a:p>
            <a:endParaRPr lang="en-US" sz="1350"/>
          </a:p>
        </p:txBody>
      </p:sp>
      <p:sp>
        <p:nvSpPr>
          <p:cNvPr id="26627" name="Rectangle 2"/>
          <p:cNvSpPr>
            <a:spLocks noGrp="1" noChangeArrowheads="1"/>
          </p:cNvSpPr>
          <p:nvPr>
            <p:ph type="title"/>
          </p:nvPr>
        </p:nvSpPr>
        <p:spPr/>
        <p:txBody>
          <a:bodyPr/>
          <a:lstStyle/>
          <a:p>
            <a:r>
              <a:rPr lang="en-US" dirty="0"/>
              <a:t>Multi-Variable Concurrency Bug Example</a:t>
            </a:r>
          </a:p>
        </p:txBody>
      </p:sp>
      <p:sp>
        <p:nvSpPr>
          <p:cNvPr id="26629" name="Text Box 4"/>
          <p:cNvSpPr txBox="1">
            <a:spLocks noChangeArrowheads="1"/>
          </p:cNvSpPr>
          <p:nvPr/>
        </p:nvSpPr>
        <p:spPr bwMode="auto">
          <a:xfrm>
            <a:off x="1345922" y="2463447"/>
            <a:ext cx="3657600" cy="1365567"/>
          </a:xfrm>
          <a:prstGeom prst="rect">
            <a:avLst/>
          </a:prstGeom>
          <a:noFill/>
          <a:ln w="9525">
            <a:noFill/>
            <a:miter lim="800000"/>
            <a:headEnd/>
            <a:tailEnd/>
          </a:ln>
        </p:spPr>
        <p:txBody>
          <a:bodyPr>
            <a:spAutoFit/>
          </a:bodyPr>
          <a:lstStyle/>
          <a:p>
            <a:pPr>
              <a:lnSpc>
                <a:spcPct val="70000"/>
              </a:lnSpc>
              <a:spcBef>
                <a:spcPct val="50000"/>
              </a:spcBef>
            </a:pPr>
            <a:r>
              <a:rPr lang="en-US" sz="1200" dirty="0" err="1"/>
              <a:t>js_FlushPropertyCache</a:t>
            </a:r>
            <a:r>
              <a:rPr lang="en-US" sz="1200" dirty="0"/>
              <a:t> ( … ) {</a:t>
            </a:r>
          </a:p>
          <a:p>
            <a:pPr>
              <a:lnSpc>
                <a:spcPct val="70000"/>
              </a:lnSpc>
              <a:spcBef>
                <a:spcPct val="50000"/>
              </a:spcBef>
            </a:pPr>
            <a:endParaRPr lang="en-US" sz="750" dirty="0"/>
          </a:p>
          <a:p>
            <a:pPr>
              <a:lnSpc>
                <a:spcPct val="70000"/>
              </a:lnSpc>
              <a:spcBef>
                <a:spcPct val="50000"/>
              </a:spcBef>
            </a:pPr>
            <a:r>
              <a:rPr lang="en-US" sz="1200" dirty="0"/>
              <a:t>  </a:t>
            </a:r>
            <a:r>
              <a:rPr lang="en-US" sz="1200" dirty="0" err="1"/>
              <a:t>memset</a:t>
            </a:r>
            <a:r>
              <a:rPr lang="en-US" sz="1200" dirty="0"/>
              <a:t> ( </a:t>
            </a:r>
            <a:r>
              <a:rPr lang="en-US" sz="1200" b="1" dirty="0" err="1"/>
              <a:t>cache</a:t>
            </a:r>
            <a:r>
              <a:rPr lang="en-US" sz="1200" b="1" dirty="0" err="1">
                <a:sym typeface="Wingdings" pitchFamily="2" charset="2"/>
              </a:rPr>
              <a:t>table</a:t>
            </a:r>
            <a:r>
              <a:rPr lang="en-US" sz="1200" dirty="0">
                <a:sym typeface="Wingdings" pitchFamily="2" charset="2"/>
              </a:rPr>
              <a:t>, 0, SIZE);</a:t>
            </a:r>
          </a:p>
          <a:p>
            <a:pPr>
              <a:lnSpc>
                <a:spcPct val="70000"/>
              </a:lnSpc>
              <a:spcBef>
                <a:spcPct val="50000"/>
              </a:spcBef>
            </a:pPr>
            <a:r>
              <a:rPr lang="en-US" sz="1200" dirty="0">
                <a:sym typeface="Wingdings" pitchFamily="2" charset="2"/>
              </a:rPr>
              <a:t>	…</a:t>
            </a:r>
            <a:endParaRPr lang="en-US" altLang="zh-TW" sz="1200" dirty="0">
              <a:ea typeface="PMingLiU" pitchFamily="18" charset="-120"/>
              <a:sym typeface="Wingdings" pitchFamily="2" charset="2"/>
            </a:endParaRPr>
          </a:p>
          <a:p>
            <a:pPr>
              <a:lnSpc>
                <a:spcPct val="70000"/>
              </a:lnSpc>
              <a:spcBef>
                <a:spcPct val="50000"/>
              </a:spcBef>
            </a:pPr>
            <a:endParaRPr lang="en-US" sz="600" dirty="0">
              <a:sym typeface="Wingdings" pitchFamily="2" charset="2"/>
            </a:endParaRPr>
          </a:p>
          <a:p>
            <a:pPr>
              <a:lnSpc>
                <a:spcPct val="70000"/>
              </a:lnSpc>
              <a:spcBef>
                <a:spcPct val="50000"/>
              </a:spcBef>
            </a:pPr>
            <a:r>
              <a:rPr lang="en-US" sz="1200" dirty="0">
                <a:sym typeface="Wingdings" pitchFamily="2" charset="2"/>
              </a:rPr>
              <a:t>  </a:t>
            </a:r>
            <a:r>
              <a:rPr lang="en-US" sz="1200" b="1" dirty="0" err="1">
                <a:sym typeface="Wingdings" pitchFamily="2" charset="2"/>
              </a:rPr>
              <a:t>cacheempty</a:t>
            </a:r>
            <a:r>
              <a:rPr lang="en-US" sz="1200" dirty="0">
                <a:sym typeface="Wingdings" pitchFamily="2" charset="2"/>
              </a:rPr>
              <a:t> = TRUE;</a:t>
            </a:r>
            <a:endParaRPr lang="en-US" sz="1200" dirty="0"/>
          </a:p>
          <a:p>
            <a:pPr>
              <a:lnSpc>
                <a:spcPct val="70000"/>
              </a:lnSpc>
              <a:spcBef>
                <a:spcPct val="50000"/>
              </a:spcBef>
            </a:pPr>
            <a:r>
              <a:rPr lang="en-US" sz="1200" dirty="0"/>
              <a:t>}</a:t>
            </a:r>
          </a:p>
        </p:txBody>
      </p:sp>
      <p:sp>
        <p:nvSpPr>
          <p:cNvPr id="26630" name="Text Box 5"/>
          <p:cNvSpPr txBox="1">
            <a:spLocks noChangeArrowheads="1"/>
          </p:cNvSpPr>
          <p:nvPr/>
        </p:nvSpPr>
        <p:spPr bwMode="auto">
          <a:xfrm>
            <a:off x="4774923" y="2478930"/>
            <a:ext cx="3352800" cy="1365567"/>
          </a:xfrm>
          <a:prstGeom prst="rect">
            <a:avLst/>
          </a:prstGeom>
          <a:noFill/>
          <a:ln w="9525">
            <a:noFill/>
            <a:miter lim="800000"/>
            <a:headEnd/>
            <a:tailEnd/>
          </a:ln>
        </p:spPr>
        <p:txBody>
          <a:bodyPr>
            <a:spAutoFit/>
          </a:bodyPr>
          <a:lstStyle/>
          <a:p>
            <a:pPr>
              <a:lnSpc>
                <a:spcPct val="70000"/>
              </a:lnSpc>
              <a:spcBef>
                <a:spcPct val="50000"/>
              </a:spcBef>
            </a:pPr>
            <a:r>
              <a:rPr lang="en-US" sz="1200"/>
              <a:t>js_PropertyCacheFill ( … ) {</a:t>
            </a:r>
          </a:p>
          <a:p>
            <a:pPr>
              <a:lnSpc>
                <a:spcPct val="70000"/>
              </a:lnSpc>
              <a:spcBef>
                <a:spcPct val="50000"/>
              </a:spcBef>
            </a:pPr>
            <a:endParaRPr lang="en-US" sz="750"/>
          </a:p>
          <a:p>
            <a:pPr>
              <a:lnSpc>
                <a:spcPct val="70000"/>
              </a:lnSpc>
              <a:spcBef>
                <a:spcPct val="50000"/>
              </a:spcBef>
            </a:pPr>
            <a:r>
              <a:rPr lang="en-US" sz="1200"/>
              <a:t>  </a:t>
            </a:r>
            <a:r>
              <a:rPr lang="en-US" sz="1200" b="1"/>
              <a:t>cache</a:t>
            </a:r>
            <a:r>
              <a:rPr lang="en-US" sz="1200" b="1">
                <a:sym typeface="Wingdings" pitchFamily="2" charset="2"/>
              </a:rPr>
              <a:t>table</a:t>
            </a:r>
            <a:r>
              <a:rPr lang="en-US" sz="1200">
                <a:sym typeface="Wingdings" pitchFamily="2" charset="2"/>
              </a:rPr>
              <a:t>[indx] = obj;</a:t>
            </a:r>
          </a:p>
          <a:p>
            <a:pPr>
              <a:lnSpc>
                <a:spcPct val="70000"/>
              </a:lnSpc>
              <a:spcBef>
                <a:spcPct val="50000"/>
              </a:spcBef>
            </a:pPr>
            <a:r>
              <a:rPr lang="en-US" sz="1200">
                <a:sym typeface="Wingdings" pitchFamily="2" charset="2"/>
              </a:rPr>
              <a:t>	…</a:t>
            </a:r>
            <a:endParaRPr lang="en-US" altLang="zh-TW" sz="1200">
              <a:ea typeface="PMingLiU" pitchFamily="18" charset="-120"/>
              <a:sym typeface="Wingdings" pitchFamily="2" charset="2"/>
            </a:endParaRPr>
          </a:p>
          <a:p>
            <a:pPr>
              <a:lnSpc>
                <a:spcPct val="70000"/>
              </a:lnSpc>
              <a:spcBef>
                <a:spcPct val="50000"/>
              </a:spcBef>
            </a:pPr>
            <a:endParaRPr lang="en-US" sz="600">
              <a:sym typeface="Wingdings" pitchFamily="2" charset="2"/>
            </a:endParaRPr>
          </a:p>
          <a:p>
            <a:pPr>
              <a:lnSpc>
                <a:spcPct val="70000"/>
              </a:lnSpc>
              <a:spcBef>
                <a:spcPct val="50000"/>
              </a:spcBef>
            </a:pPr>
            <a:r>
              <a:rPr lang="en-US" sz="1200">
                <a:sym typeface="Wingdings" pitchFamily="2" charset="2"/>
              </a:rPr>
              <a:t>  </a:t>
            </a:r>
            <a:r>
              <a:rPr lang="en-US" sz="1200" b="1">
                <a:sym typeface="Wingdings" pitchFamily="2" charset="2"/>
              </a:rPr>
              <a:t>cacheempty</a:t>
            </a:r>
            <a:r>
              <a:rPr lang="en-US" sz="1200">
                <a:sym typeface="Wingdings" pitchFamily="2" charset="2"/>
              </a:rPr>
              <a:t> = FALSE;</a:t>
            </a:r>
            <a:endParaRPr lang="en-US" sz="1200"/>
          </a:p>
          <a:p>
            <a:pPr>
              <a:lnSpc>
                <a:spcPct val="70000"/>
              </a:lnSpc>
              <a:spcBef>
                <a:spcPct val="50000"/>
              </a:spcBef>
            </a:pPr>
            <a:r>
              <a:rPr lang="en-US" sz="1200"/>
              <a:t>}</a:t>
            </a:r>
          </a:p>
        </p:txBody>
      </p:sp>
      <p:sp>
        <p:nvSpPr>
          <p:cNvPr id="26631" name="Text Box 8"/>
          <p:cNvSpPr txBox="1">
            <a:spLocks noChangeArrowheads="1"/>
          </p:cNvSpPr>
          <p:nvPr/>
        </p:nvSpPr>
        <p:spPr bwMode="auto">
          <a:xfrm>
            <a:off x="2260323" y="2222878"/>
            <a:ext cx="1066800" cy="219291"/>
          </a:xfrm>
          <a:prstGeom prst="rect">
            <a:avLst/>
          </a:prstGeom>
          <a:noFill/>
          <a:ln w="9525">
            <a:solidFill>
              <a:schemeClr val="bg2"/>
            </a:solidFill>
            <a:miter lim="800000"/>
            <a:headEnd/>
            <a:tailEnd/>
          </a:ln>
        </p:spPr>
        <p:txBody>
          <a:bodyPr>
            <a:spAutoFit/>
          </a:bodyPr>
          <a:lstStyle/>
          <a:p>
            <a:pPr>
              <a:spcBef>
                <a:spcPct val="50000"/>
              </a:spcBef>
            </a:pPr>
            <a:r>
              <a:rPr lang="en-US" sz="825" b="1" i="1"/>
              <a:t>Thread 1</a:t>
            </a:r>
          </a:p>
        </p:txBody>
      </p:sp>
      <p:sp>
        <p:nvSpPr>
          <p:cNvPr id="26632" name="Text Box 9"/>
          <p:cNvSpPr txBox="1">
            <a:spLocks noChangeArrowheads="1"/>
          </p:cNvSpPr>
          <p:nvPr/>
        </p:nvSpPr>
        <p:spPr bwMode="auto">
          <a:xfrm>
            <a:off x="5613122" y="2222878"/>
            <a:ext cx="1066800" cy="219291"/>
          </a:xfrm>
          <a:prstGeom prst="rect">
            <a:avLst/>
          </a:prstGeom>
          <a:noFill/>
          <a:ln w="9525">
            <a:solidFill>
              <a:schemeClr val="bg2"/>
            </a:solidFill>
            <a:miter lim="800000"/>
            <a:headEnd/>
            <a:tailEnd/>
          </a:ln>
        </p:spPr>
        <p:txBody>
          <a:bodyPr>
            <a:spAutoFit/>
          </a:bodyPr>
          <a:lstStyle/>
          <a:p>
            <a:pPr>
              <a:spcBef>
                <a:spcPct val="50000"/>
              </a:spcBef>
            </a:pPr>
            <a:r>
              <a:rPr lang="en-US" sz="825" b="1" i="1"/>
              <a:t>Thread 2</a:t>
            </a:r>
          </a:p>
        </p:txBody>
      </p:sp>
      <p:sp>
        <p:nvSpPr>
          <p:cNvPr id="283658" name="Line 10"/>
          <p:cNvSpPr>
            <a:spLocks noChangeShapeType="1"/>
          </p:cNvSpPr>
          <p:nvPr/>
        </p:nvSpPr>
        <p:spPr bwMode="auto">
          <a:xfrm flipH="1">
            <a:off x="4546322" y="2920765"/>
            <a:ext cx="381000" cy="0"/>
          </a:xfrm>
          <a:prstGeom prst="line">
            <a:avLst/>
          </a:prstGeom>
          <a:noFill/>
          <a:ln w="47625">
            <a:solidFill>
              <a:schemeClr val="bg2"/>
            </a:solidFill>
            <a:round/>
            <a:headEnd/>
            <a:tailEnd type="triangle" w="med" len="med"/>
          </a:ln>
        </p:spPr>
        <p:txBody>
          <a:bodyPr/>
          <a:lstStyle/>
          <a:p>
            <a:endParaRPr lang="en-US" sz="1350"/>
          </a:p>
        </p:txBody>
      </p:sp>
      <p:sp>
        <p:nvSpPr>
          <p:cNvPr id="283659" name="Line 11"/>
          <p:cNvSpPr>
            <a:spLocks noChangeShapeType="1"/>
          </p:cNvSpPr>
          <p:nvPr/>
        </p:nvSpPr>
        <p:spPr bwMode="auto">
          <a:xfrm>
            <a:off x="2869922" y="3035095"/>
            <a:ext cx="0" cy="285824"/>
          </a:xfrm>
          <a:prstGeom prst="line">
            <a:avLst/>
          </a:prstGeom>
          <a:noFill/>
          <a:ln w="47625">
            <a:solidFill>
              <a:schemeClr val="bg2"/>
            </a:solidFill>
            <a:round/>
            <a:headEnd/>
            <a:tailEnd type="triangle" w="med" len="med"/>
          </a:ln>
        </p:spPr>
        <p:txBody>
          <a:bodyPr/>
          <a:lstStyle/>
          <a:p>
            <a:endParaRPr lang="en-US" sz="1350"/>
          </a:p>
        </p:txBody>
      </p:sp>
      <p:sp>
        <p:nvSpPr>
          <p:cNvPr id="283660" name="Line 12"/>
          <p:cNvSpPr>
            <a:spLocks noChangeShapeType="1"/>
          </p:cNvSpPr>
          <p:nvPr/>
        </p:nvSpPr>
        <p:spPr bwMode="auto">
          <a:xfrm>
            <a:off x="3708123" y="3378084"/>
            <a:ext cx="1143000" cy="0"/>
          </a:xfrm>
          <a:prstGeom prst="line">
            <a:avLst/>
          </a:prstGeom>
          <a:noFill/>
          <a:ln w="47625">
            <a:solidFill>
              <a:schemeClr val="bg2"/>
            </a:solidFill>
            <a:round/>
            <a:headEnd/>
            <a:tailEnd type="triangle" w="med" len="med"/>
          </a:ln>
        </p:spPr>
        <p:txBody>
          <a:bodyPr/>
          <a:lstStyle/>
          <a:p>
            <a:endParaRPr lang="en-US" sz="1350"/>
          </a:p>
        </p:txBody>
      </p:sp>
      <p:sp>
        <p:nvSpPr>
          <p:cNvPr id="283662" name="Line 14"/>
          <p:cNvSpPr>
            <a:spLocks noChangeShapeType="1"/>
          </p:cNvSpPr>
          <p:nvPr/>
        </p:nvSpPr>
        <p:spPr bwMode="auto">
          <a:xfrm>
            <a:off x="5917923" y="2634940"/>
            <a:ext cx="0" cy="228660"/>
          </a:xfrm>
          <a:prstGeom prst="line">
            <a:avLst/>
          </a:prstGeom>
          <a:noFill/>
          <a:ln w="47625">
            <a:solidFill>
              <a:schemeClr val="bg2"/>
            </a:solidFill>
            <a:round/>
            <a:headEnd/>
            <a:tailEnd type="triangle" w="med" len="med"/>
          </a:ln>
        </p:spPr>
        <p:txBody>
          <a:bodyPr/>
          <a:lstStyle/>
          <a:p>
            <a:endParaRPr lang="en-US" sz="1350"/>
          </a:p>
        </p:txBody>
      </p:sp>
      <p:sp>
        <p:nvSpPr>
          <p:cNvPr id="26637" name="Rectangle 15"/>
          <p:cNvSpPr>
            <a:spLocks noChangeArrowheads="1"/>
          </p:cNvSpPr>
          <p:nvPr/>
        </p:nvSpPr>
        <p:spPr bwMode="auto">
          <a:xfrm>
            <a:off x="1345923" y="2222877"/>
            <a:ext cx="6172200" cy="1582753"/>
          </a:xfrm>
          <a:prstGeom prst="rect">
            <a:avLst/>
          </a:prstGeom>
          <a:noFill/>
          <a:ln w="9525">
            <a:solidFill>
              <a:schemeClr val="bg2"/>
            </a:solidFill>
            <a:miter lim="800000"/>
            <a:headEnd/>
            <a:tailEnd/>
          </a:ln>
        </p:spPr>
        <p:txBody>
          <a:bodyPr wrap="none" anchor="ctr"/>
          <a:lstStyle/>
          <a:p>
            <a:endParaRPr lang="en-US" sz="1350" dirty="0"/>
          </a:p>
        </p:txBody>
      </p:sp>
      <p:sp>
        <p:nvSpPr>
          <p:cNvPr id="283664" name="AutoShape 16"/>
          <p:cNvSpPr>
            <a:spLocks noChangeArrowheads="1"/>
          </p:cNvSpPr>
          <p:nvPr/>
        </p:nvSpPr>
        <p:spPr bwMode="auto">
          <a:xfrm>
            <a:off x="6908523" y="3594834"/>
            <a:ext cx="762000" cy="457319"/>
          </a:xfrm>
          <a:prstGeom prst="irregularSeal1">
            <a:avLst/>
          </a:prstGeom>
          <a:solidFill>
            <a:srgbClr val="FF0000"/>
          </a:solidFill>
          <a:ln w="9525">
            <a:solidFill>
              <a:schemeClr val="bg2"/>
            </a:solidFill>
            <a:miter lim="800000"/>
            <a:headEnd/>
            <a:tailEnd/>
          </a:ln>
        </p:spPr>
        <p:txBody>
          <a:bodyPr wrap="none" anchor="ctr"/>
          <a:lstStyle/>
          <a:p>
            <a:pPr algn="ctr"/>
            <a:endParaRPr lang="en-US" sz="1350"/>
          </a:p>
        </p:txBody>
      </p:sp>
      <p:sp>
        <p:nvSpPr>
          <p:cNvPr id="283673" name="Text Box 25"/>
          <p:cNvSpPr txBox="1">
            <a:spLocks noChangeArrowheads="1"/>
          </p:cNvSpPr>
          <p:nvPr/>
        </p:nvSpPr>
        <p:spPr bwMode="auto">
          <a:xfrm>
            <a:off x="1557471" y="3947399"/>
            <a:ext cx="4897687" cy="507831"/>
          </a:xfrm>
          <a:prstGeom prst="rect">
            <a:avLst/>
          </a:prstGeom>
          <a:noFill/>
          <a:ln w="9525">
            <a:solidFill>
              <a:schemeClr val="bg2"/>
            </a:solidFill>
            <a:miter lim="800000"/>
            <a:headEnd/>
            <a:tailEnd/>
          </a:ln>
        </p:spPr>
        <p:txBody>
          <a:bodyPr wrap="none">
            <a:spAutoFit/>
          </a:bodyPr>
          <a:lstStyle/>
          <a:p>
            <a:pPr algn="ctr"/>
            <a:r>
              <a:rPr lang="en-US" sz="1350" dirty="0"/>
              <a:t>Controlling the order among accesses to any one individual variable</a:t>
            </a:r>
          </a:p>
          <a:p>
            <a:pPr algn="ctr"/>
            <a:r>
              <a:rPr lang="en-US" sz="1350" b="1" dirty="0"/>
              <a:t>cannot</a:t>
            </a:r>
            <a:r>
              <a:rPr lang="en-US" sz="1350" dirty="0"/>
              <a:t> guarantee bug manifestation</a:t>
            </a:r>
          </a:p>
        </p:txBody>
      </p:sp>
      <p:sp>
        <p:nvSpPr>
          <p:cNvPr id="283674" name="Line 26"/>
          <p:cNvSpPr>
            <a:spLocks noChangeShapeType="1"/>
          </p:cNvSpPr>
          <p:nvPr/>
        </p:nvSpPr>
        <p:spPr bwMode="auto">
          <a:xfrm>
            <a:off x="5917923" y="3023186"/>
            <a:ext cx="0" cy="285824"/>
          </a:xfrm>
          <a:prstGeom prst="line">
            <a:avLst/>
          </a:prstGeom>
          <a:noFill/>
          <a:ln w="47625">
            <a:solidFill>
              <a:schemeClr val="bg2"/>
            </a:solidFill>
            <a:round/>
            <a:headEnd/>
            <a:tailEnd type="triangle" w="med" len="med"/>
          </a:ln>
        </p:spPr>
        <p:txBody>
          <a:bodyPr/>
          <a:lstStyle/>
          <a:p>
            <a:endParaRPr lang="en-US" sz="1350"/>
          </a:p>
        </p:txBody>
      </p:sp>
      <p:sp>
        <p:nvSpPr>
          <p:cNvPr id="283675" name="Line 27"/>
          <p:cNvSpPr>
            <a:spLocks noChangeShapeType="1"/>
          </p:cNvSpPr>
          <p:nvPr/>
        </p:nvSpPr>
        <p:spPr bwMode="auto">
          <a:xfrm flipH="1" flipV="1">
            <a:off x="4546323" y="3023186"/>
            <a:ext cx="762000" cy="342989"/>
          </a:xfrm>
          <a:prstGeom prst="line">
            <a:avLst/>
          </a:prstGeom>
          <a:noFill/>
          <a:ln w="47625">
            <a:solidFill>
              <a:schemeClr val="bg2"/>
            </a:solidFill>
            <a:round/>
            <a:headEnd/>
            <a:tailEnd type="triangle" w="med" len="med"/>
          </a:ln>
        </p:spPr>
        <p:txBody>
          <a:bodyPr/>
          <a:lstStyle/>
          <a:p>
            <a:endParaRPr lang="en-US" sz="1350"/>
          </a:p>
        </p:txBody>
      </p:sp>
      <p:sp>
        <p:nvSpPr>
          <p:cNvPr id="283676" name="Line 28"/>
          <p:cNvSpPr>
            <a:spLocks noChangeShapeType="1"/>
          </p:cNvSpPr>
          <p:nvPr/>
        </p:nvSpPr>
        <p:spPr bwMode="auto">
          <a:xfrm>
            <a:off x="3327122" y="3023186"/>
            <a:ext cx="0" cy="285824"/>
          </a:xfrm>
          <a:prstGeom prst="line">
            <a:avLst/>
          </a:prstGeom>
          <a:noFill/>
          <a:ln w="47625">
            <a:solidFill>
              <a:schemeClr val="bg2"/>
            </a:solidFill>
            <a:round/>
            <a:headEnd/>
            <a:tailEnd type="triangle" w="med" len="med"/>
          </a:ln>
        </p:spPr>
        <p:txBody>
          <a:bodyPr/>
          <a:lstStyle/>
          <a:p>
            <a:endParaRPr lang="en-US" sz="135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3662"/>
                                        </p:tgtEl>
                                        <p:attrNameLst>
                                          <p:attrName>style.visibility</p:attrName>
                                        </p:attrNameLst>
                                      </p:cBhvr>
                                      <p:to>
                                        <p:strVal val="visible"/>
                                      </p:to>
                                    </p:set>
                                    <p:animEffect transition="in" filter="wipe(up)">
                                      <p:cBhvr>
                                        <p:cTn id="7" dur="500"/>
                                        <p:tgtEl>
                                          <p:spTgt spid="2836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83658"/>
                                        </p:tgtEl>
                                        <p:attrNameLst>
                                          <p:attrName>style.visibility</p:attrName>
                                        </p:attrNameLst>
                                      </p:cBhvr>
                                      <p:to>
                                        <p:strVal val="visible"/>
                                      </p:to>
                                    </p:set>
                                    <p:animEffect transition="in" filter="wipe(right)">
                                      <p:cBhvr>
                                        <p:cTn id="12" dur="500"/>
                                        <p:tgtEl>
                                          <p:spTgt spid="2836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83659"/>
                                        </p:tgtEl>
                                        <p:attrNameLst>
                                          <p:attrName>style.visibility</p:attrName>
                                        </p:attrNameLst>
                                      </p:cBhvr>
                                      <p:to>
                                        <p:strVal val="visible"/>
                                      </p:to>
                                    </p:set>
                                    <p:animEffect transition="in" filter="wipe(up)">
                                      <p:cBhvr>
                                        <p:cTn id="17" dur="500"/>
                                        <p:tgtEl>
                                          <p:spTgt spid="2836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3660"/>
                                        </p:tgtEl>
                                        <p:attrNameLst>
                                          <p:attrName>style.visibility</p:attrName>
                                        </p:attrNameLst>
                                      </p:cBhvr>
                                      <p:to>
                                        <p:strVal val="visible"/>
                                      </p:to>
                                    </p:set>
                                    <p:animEffect transition="in" filter="wipe(left)">
                                      <p:cBhvr>
                                        <p:cTn id="22" dur="500"/>
                                        <p:tgtEl>
                                          <p:spTgt spid="283660"/>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8366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367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367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8367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83674"/>
                                        </p:tgtEl>
                                        <p:attrNameLst>
                                          <p:attrName>style.visibility</p:attrName>
                                        </p:attrNameLst>
                                      </p:cBhvr>
                                      <p:to>
                                        <p:strVal val="visible"/>
                                      </p:to>
                                    </p:set>
                                    <p:animEffect transition="in" filter="wipe(up)">
                                      <p:cBhvr>
                                        <p:cTn id="40" dur="500"/>
                                        <p:tgtEl>
                                          <p:spTgt spid="283674"/>
                                        </p:tgtEl>
                                      </p:cBhvr>
                                    </p:animEffec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283675"/>
                                        </p:tgtEl>
                                        <p:attrNameLst>
                                          <p:attrName>style.visibility</p:attrName>
                                        </p:attrNameLst>
                                      </p:cBhvr>
                                      <p:to>
                                        <p:strVal val="visible"/>
                                      </p:to>
                                    </p:set>
                                    <p:animEffect transition="in" filter="wipe(down)">
                                      <p:cBhvr>
                                        <p:cTn id="44" dur="500"/>
                                        <p:tgtEl>
                                          <p:spTgt spid="283675"/>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283676"/>
                                        </p:tgtEl>
                                        <p:attrNameLst>
                                          <p:attrName>style.visibility</p:attrName>
                                        </p:attrNameLst>
                                      </p:cBhvr>
                                      <p:to>
                                        <p:strVal val="visible"/>
                                      </p:to>
                                    </p:set>
                                    <p:animEffect transition="in" filter="wipe(up)">
                                      <p:cBhvr>
                                        <p:cTn id="48" dur="500"/>
                                        <p:tgtEl>
                                          <p:spTgt spid="283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78" grpId="0" animBg="1"/>
      <p:bldP spid="283677" grpId="0" animBg="1"/>
      <p:bldP spid="283658" grpId="0" animBg="1"/>
      <p:bldP spid="283659" grpId="0" animBg="1"/>
      <p:bldP spid="283660" grpId="0" animBg="1"/>
      <p:bldP spid="283662" grpId="0" animBg="1"/>
      <p:bldP spid="283664" grpId="0" animBg="1"/>
      <p:bldP spid="283673" grpId="0" animBg="1"/>
      <p:bldP spid="283674" grpId="0" animBg="1"/>
      <p:bldP spid="283675" grpId="0" animBg="1"/>
      <p:bldP spid="28367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4"/>
          <p:cNvGraphicFramePr>
            <a:graphicFrameLocks noGrp="1" noChangeAspect="1"/>
          </p:cNvGraphicFramePr>
          <p:nvPr>
            <p:ph sz="half" idx="4294967295"/>
            <p:extLst>
              <p:ext uri="{D42A27DB-BD31-4B8C-83A1-F6EECF244321}">
                <p14:modId xmlns:p14="http://schemas.microsoft.com/office/powerpoint/2010/main" val="219516632"/>
              </p:ext>
            </p:extLst>
          </p:nvPr>
        </p:nvGraphicFramePr>
        <p:xfrm>
          <a:off x="331081" y="2265457"/>
          <a:ext cx="4240920" cy="21222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Object 10"/>
          <p:cNvGraphicFramePr>
            <a:graphicFrameLocks noGrp="1" noChangeAspect="1"/>
          </p:cNvGraphicFramePr>
          <p:nvPr>
            <p:ph sz="half" idx="4294967295"/>
            <p:extLst>
              <p:ext uri="{D42A27DB-BD31-4B8C-83A1-F6EECF244321}">
                <p14:modId xmlns:p14="http://schemas.microsoft.com/office/powerpoint/2010/main" val="3820487118"/>
              </p:ext>
            </p:extLst>
          </p:nvPr>
        </p:nvGraphicFramePr>
        <p:xfrm>
          <a:off x="4937617" y="2285702"/>
          <a:ext cx="4206383" cy="2106765"/>
        </p:xfrm>
        <a:graphic>
          <a:graphicData uri="http://schemas.openxmlformats.org/drawingml/2006/chart">
            <c:chart xmlns:c="http://schemas.openxmlformats.org/drawingml/2006/chart" xmlns:r="http://schemas.openxmlformats.org/officeDocument/2006/relationships" r:id="rId4"/>
          </a:graphicData>
        </a:graphic>
      </p:graphicFrame>
      <p:sp>
        <p:nvSpPr>
          <p:cNvPr id="3077" name="Rectangle 2"/>
          <p:cNvSpPr>
            <a:spLocks noGrp="1" noChangeArrowheads="1"/>
          </p:cNvSpPr>
          <p:nvPr>
            <p:ph type="title"/>
          </p:nvPr>
        </p:nvSpPr>
        <p:spPr/>
        <p:txBody>
          <a:bodyPr/>
          <a:lstStyle/>
          <a:p>
            <a:r>
              <a:rPr lang="en-US" dirty="0"/>
              <a:t>Number of Accesses/Operations Involved</a:t>
            </a:r>
          </a:p>
        </p:txBody>
      </p:sp>
      <p:sp>
        <p:nvSpPr>
          <p:cNvPr id="288773" name="Rectangle 5"/>
          <p:cNvSpPr>
            <a:spLocks noGrp="1" noChangeArrowheads="1"/>
          </p:cNvSpPr>
          <p:nvPr>
            <p:ph type="body" sz="quarter" idx="10"/>
          </p:nvPr>
        </p:nvSpPr>
        <p:spPr>
          <a:xfrm>
            <a:off x="381001" y="4455618"/>
            <a:ext cx="8382000" cy="1020545"/>
          </a:xfrm>
        </p:spPr>
        <p:txBody>
          <a:bodyPr>
            <a:normAutofit fontScale="92500" lnSpcReduction="20000"/>
          </a:bodyPr>
          <a:lstStyle/>
          <a:p>
            <a:r>
              <a:rPr lang="en-US" dirty="0"/>
              <a:t>Concurrent program testing can focus on small groups of accesses </a:t>
            </a:r>
          </a:p>
          <a:p>
            <a:pPr lvl="1"/>
            <a:r>
              <a:rPr lang="en-US" dirty="0"/>
              <a:t>The testing target shrinks from exponential to polynomial</a:t>
            </a:r>
          </a:p>
        </p:txBody>
      </p:sp>
      <p:sp>
        <p:nvSpPr>
          <p:cNvPr id="288780" name="Oval 12"/>
          <p:cNvSpPr>
            <a:spLocks noChangeArrowheads="1"/>
          </p:cNvSpPr>
          <p:nvPr/>
        </p:nvSpPr>
        <p:spPr bwMode="auto">
          <a:xfrm>
            <a:off x="3581400" y="3114593"/>
            <a:ext cx="1066800" cy="1343375"/>
          </a:xfrm>
          <a:prstGeom prst="ellipse">
            <a:avLst/>
          </a:prstGeom>
          <a:noFill/>
          <a:ln w="34925">
            <a:solidFill>
              <a:schemeClr val="hlink"/>
            </a:solidFill>
            <a:round/>
            <a:headEnd/>
            <a:tailEnd/>
          </a:ln>
        </p:spPr>
        <p:txBody>
          <a:bodyPr wrap="none" anchor="ctr"/>
          <a:lstStyle/>
          <a:p>
            <a:endParaRPr lang="en-US" sz="1350"/>
          </a:p>
        </p:txBody>
      </p:sp>
      <p:sp>
        <p:nvSpPr>
          <p:cNvPr id="288782" name="Text Box 14"/>
          <p:cNvSpPr txBox="1">
            <a:spLocks noChangeArrowheads="1"/>
          </p:cNvSpPr>
          <p:nvPr/>
        </p:nvSpPr>
        <p:spPr bwMode="auto">
          <a:xfrm>
            <a:off x="1881310" y="1937950"/>
            <a:ext cx="1561646" cy="300082"/>
          </a:xfrm>
          <a:prstGeom prst="rect">
            <a:avLst/>
          </a:prstGeom>
          <a:noFill/>
          <a:ln w="9525">
            <a:noFill/>
            <a:miter lim="800000"/>
            <a:headEnd/>
            <a:tailEnd/>
          </a:ln>
        </p:spPr>
        <p:txBody>
          <a:bodyPr wrap="none">
            <a:spAutoFit/>
          </a:bodyPr>
          <a:lstStyle/>
          <a:p>
            <a:r>
              <a:rPr lang="en-US" sz="1350" b="1" dirty="0"/>
              <a:t>Non-deadlock bugs</a:t>
            </a:r>
          </a:p>
        </p:txBody>
      </p:sp>
      <p:sp>
        <p:nvSpPr>
          <p:cNvPr id="288783" name="Text Box 15"/>
          <p:cNvSpPr txBox="1">
            <a:spLocks noChangeArrowheads="1"/>
          </p:cNvSpPr>
          <p:nvPr/>
        </p:nvSpPr>
        <p:spPr bwMode="auto">
          <a:xfrm>
            <a:off x="6062783" y="1924849"/>
            <a:ext cx="1225015" cy="300082"/>
          </a:xfrm>
          <a:prstGeom prst="rect">
            <a:avLst/>
          </a:prstGeom>
          <a:noFill/>
          <a:ln w="9525">
            <a:noFill/>
            <a:miter lim="800000"/>
            <a:headEnd/>
            <a:tailEnd/>
          </a:ln>
        </p:spPr>
        <p:txBody>
          <a:bodyPr wrap="none">
            <a:spAutoFit/>
          </a:bodyPr>
          <a:lstStyle/>
          <a:p>
            <a:r>
              <a:rPr lang="en-US" sz="1350" b="1" dirty="0"/>
              <a:t>Deadlock bugs</a:t>
            </a:r>
          </a:p>
        </p:txBody>
      </p:sp>
      <p:sp>
        <p:nvSpPr>
          <p:cNvPr id="288784" name="Text Box 16"/>
          <p:cNvSpPr txBox="1">
            <a:spLocks noChangeArrowheads="1"/>
          </p:cNvSpPr>
          <p:nvPr/>
        </p:nvSpPr>
        <p:spPr bwMode="auto">
          <a:xfrm>
            <a:off x="3781438" y="3247979"/>
            <a:ext cx="867973" cy="369332"/>
          </a:xfrm>
          <a:prstGeom prst="rect">
            <a:avLst/>
          </a:prstGeom>
          <a:solidFill>
            <a:schemeClr val="accent2">
              <a:lumMod val="75000"/>
            </a:schemeClr>
          </a:solidFill>
          <a:ln w="9525">
            <a:noFill/>
            <a:miter lim="800000"/>
            <a:headEnd/>
            <a:tailEnd/>
          </a:ln>
        </p:spPr>
        <p:txBody>
          <a:bodyPr wrap="square">
            <a:spAutoFit/>
          </a:bodyPr>
          <a:lstStyle/>
          <a:p>
            <a:r>
              <a:rPr lang="en-US" dirty="0"/>
              <a:t>7 (9%)</a:t>
            </a:r>
          </a:p>
        </p:txBody>
      </p:sp>
      <p:sp>
        <p:nvSpPr>
          <p:cNvPr id="288785" name="Text Box 17"/>
          <p:cNvSpPr txBox="1">
            <a:spLocks noChangeArrowheads="1"/>
          </p:cNvSpPr>
          <p:nvPr/>
        </p:nvSpPr>
        <p:spPr bwMode="auto">
          <a:xfrm>
            <a:off x="7934366" y="3571913"/>
            <a:ext cx="628698" cy="300082"/>
          </a:xfrm>
          <a:prstGeom prst="rect">
            <a:avLst/>
          </a:prstGeom>
          <a:solidFill>
            <a:schemeClr val="accent2">
              <a:lumMod val="75000"/>
            </a:schemeClr>
          </a:solidFill>
          <a:ln w="9525">
            <a:noFill/>
            <a:miter lim="800000"/>
            <a:headEnd/>
            <a:tailEnd/>
          </a:ln>
        </p:spPr>
        <p:txBody>
          <a:bodyPr wrap="none">
            <a:spAutoFit/>
          </a:bodyPr>
          <a:lstStyle/>
          <a:p>
            <a:r>
              <a:rPr lang="en-US" sz="1350" dirty="0"/>
              <a:t>1 (3%)</a:t>
            </a:r>
          </a:p>
        </p:txBody>
      </p:sp>
      <p:sp>
        <p:nvSpPr>
          <p:cNvPr id="288781" name="Oval 13"/>
          <p:cNvSpPr>
            <a:spLocks noChangeArrowheads="1"/>
          </p:cNvSpPr>
          <p:nvPr/>
        </p:nvSpPr>
        <p:spPr bwMode="auto">
          <a:xfrm>
            <a:off x="7772401" y="3400417"/>
            <a:ext cx="914400" cy="1000386"/>
          </a:xfrm>
          <a:prstGeom prst="ellipse">
            <a:avLst/>
          </a:prstGeom>
          <a:noFill/>
          <a:ln w="34925">
            <a:solidFill>
              <a:schemeClr val="hlink"/>
            </a:solidFill>
            <a:round/>
            <a:headEnd/>
            <a:tailEnd/>
          </a:ln>
        </p:spPr>
        <p:txBody>
          <a:bodyPr wrap="none" anchor="ctr"/>
          <a:lstStyle/>
          <a:p>
            <a:endParaRPr lang="en-US" sz="1350"/>
          </a:p>
        </p:txBody>
      </p:sp>
      <p:sp>
        <p:nvSpPr>
          <p:cNvPr id="288788" name="Text Box 20"/>
          <p:cNvSpPr txBox="1">
            <a:spLocks noChangeArrowheads="1"/>
          </p:cNvSpPr>
          <p:nvPr/>
        </p:nvSpPr>
        <p:spPr bwMode="auto">
          <a:xfrm rot="10800000">
            <a:off x="57001" y="3004220"/>
            <a:ext cx="392415" cy="744756"/>
          </a:xfrm>
          <a:prstGeom prst="rect">
            <a:avLst/>
          </a:prstGeom>
          <a:noFill/>
          <a:ln w="9525">
            <a:noFill/>
            <a:miter lim="800000"/>
            <a:headEnd/>
            <a:tailEnd/>
          </a:ln>
        </p:spPr>
        <p:txBody>
          <a:bodyPr vert="eaVert" wrap="none">
            <a:spAutoFit/>
          </a:bodyPr>
          <a:lstStyle/>
          <a:p>
            <a:r>
              <a:rPr lang="en-US" sz="1350" b="1" dirty="0"/>
              <a:t># of Bugs</a:t>
            </a:r>
          </a:p>
        </p:txBody>
      </p:sp>
      <p:cxnSp>
        <p:nvCxnSpPr>
          <p:cNvPr id="19" name="Straight Connector 18"/>
          <p:cNvCxnSpPr>
            <a:cxnSpLocks noChangeShapeType="1"/>
          </p:cNvCxnSpPr>
          <p:nvPr/>
        </p:nvCxnSpPr>
        <p:spPr bwMode="auto">
          <a:xfrm rot="5400000" flipH="1" flipV="1">
            <a:off x="5152929" y="3171789"/>
            <a:ext cx="743144" cy="228600"/>
          </a:xfrm>
          <a:prstGeom prst="line">
            <a:avLst/>
          </a:prstGeom>
          <a:noFill/>
          <a:ln w="9525" algn="ctr">
            <a:solidFill>
              <a:schemeClr val="tx1"/>
            </a:solidFill>
            <a:round/>
            <a:headEnd/>
            <a:tailEnd/>
          </a:ln>
        </p:spPr>
      </p:cxnSp>
      <p:sp>
        <p:nvSpPr>
          <p:cNvPr id="20" name="TextBox 19"/>
          <p:cNvSpPr txBox="1">
            <a:spLocks noChangeArrowheads="1"/>
          </p:cNvSpPr>
          <p:nvPr/>
        </p:nvSpPr>
        <p:spPr bwMode="auto">
          <a:xfrm>
            <a:off x="5334001" y="2685857"/>
            <a:ext cx="1032655" cy="300082"/>
          </a:xfrm>
          <a:prstGeom prst="rect">
            <a:avLst/>
          </a:prstGeom>
          <a:noFill/>
          <a:ln w="9525">
            <a:noFill/>
            <a:miter lim="800000"/>
            <a:headEnd/>
            <a:tailEnd/>
          </a:ln>
        </p:spPr>
        <p:txBody>
          <a:bodyPr wrap="none">
            <a:spAutoFit/>
          </a:bodyPr>
          <a:lstStyle/>
          <a:p>
            <a:r>
              <a:rPr lang="en-US" sz="1350" b="1"/>
              <a:t>Double lock</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FD5E767-3ACD-DD73-500E-32C2EB44580A}"/>
              </a:ext>
            </a:extLst>
          </p:cNvPr>
          <p:cNvGrpSpPr/>
          <p:nvPr/>
        </p:nvGrpSpPr>
        <p:grpSpPr>
          <a:xfrm>
            <a:off x="218287" y="1564521"/>
            <a:ext cx="8707426" cy="3728958"/>
            <a:chOff x="748146" y="1993521"/>
            <a:chExt cx="7456636" cy="2374582"/>
          </a:xfrm>
        </p:grpSpPr>
        <p:pic>
          <p:nvPicPr>
            <p:cNvPr id="3" name="Picture 2" descr="Researchers develop technique to prevent software bugs - Help Net Security">
              <a:extLst>
                <a:ext uri="{FF2B5EF4-FFF2-40B4-BE49-F238E27FC236}">
                  <a16:creationId xmlns:a16="http://schemas.microsoft.com/office/drawing/2014/main" id="{A164E6E1-FD9E-C215-1F88-2F8960F2EB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79" r="28566"/>
            <a:stretch/>
          </p:blipFill>
          <p:spPr bwMode="auto">
            <a:xfrm>
              <a:off x="748146" y="2489897"/>
              <a:ext cx="1463040" cy="187820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76A83345-C6F3-3D87-3DC7-98510D32C4A9}"/>
                </a:ext>
              </a:extLst>
            </p:cNvPr>
            <p:cNvSpPr/>
            <p:nvPr/>
          </p:nvSpPr>
          <p:spPr>
            <a:xfrm>
              <a:off x="2344189" y="3196244"/>
              <a:ext cx="615142" cy="4655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sz="2400"/>
            </a:p>
          </p:txBody>
        </p:sp>
        <p:pic>
          <p:nvPicPr>
            <p:cNvPr id="2050" name="Picture 2" descr="Alert Fast – Software the Hard way">
              <a:extLst>
                <a:ext uri="{FF2B5EF4-FFF2-40B4-BE49-F238E27FC236}">
                  <a16:creationId xmlns:a16="http://schemas.microsoft.com/office/drawing/2014/main" id="{752341DF-B94B-3C3F-5C93-252EC6AEB3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61" t="11152" r="20909" b="6667"/>
            <a:stretch/>
          </p:blipFill>
          <p:spPr bwMode="auto">
            <a:xfrm>
              <a:off x="3092334" y="2489897"/>
              <a:ext cx="1623346" cy="1878206"/>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D5728813-F731-6EEF-9443-9B5DBA1AD537}"/>
                </a:ext>
              </a:extLst>
            </p:cNvPr>
            <p:cNvSpPr/>
            <p:nvPr/>
          </p:nvSpPr>
          <p:spPr>
            <a:xfrm>
              <a:off x="4854633" y="3162993"/>
              <a:ext cx="615142" cy="4655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sz="2400"/>
            </a:p>
          </p:txBody>
        </p:sp>
        <p:pic>
          <p:nvPicPr>
            <p:cNvPr id="2052" name="Picture 4" descr="Explosion Nuclear Bomb In Ocean Stock ...">
              <a:extLst>
                <a:ext uri="{FF2B5EF4-FFF2-40B4-BE49-F238E27FC236}">
                  <a16:creationId xmlns:a16="http://schemas.microsoft.com/office/drawing/2014/main" id="{9EAE1048-5AF4-1AC2-20E9-39E525576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728" y="2489897"/>
              <a:ext cx="2596054" cy="18782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B2633C-C7B1-A0C0-53FF-23F8DE7B27F8}"/>
                </a:ext>
              </a:extLst>
            </p:cNvPr>
            <p:cNvSpPr txBox="1"/>
            <p:nvPr/>
          </p:nvSpPr>
          <p:spPr>
            <a:xfrm>
              <a:off x="898256" y="2120565"/>
              <a:ext cx="1270386" cy="293986"/>
            </a:xfrm>
            <a:prstGeom prst="rect">
              <a:avLst/>
            </a:prstGeom>
            <a:noFill/>
          </p:spPr>
          <p:txBody>
            <a:bodyPr wrap="none" rtlCol="0">
              <a:spAutoFit/>
            </a:bodyPr>
            <a:lstStyle/>
            <a:p>
              <a:r>
                <a:rPr lang="en-IT" sz="2400" dirty="0"/>
                <a:t>Bug (fault)</a:t>
              </a:r>
            </a:p>
          </p:txBody>
        </p:sp>
        <p:sp>
          <p:nvSpPr>
            <p:cNvPr id="7" name="TextBox 6">
              <a:extLst>
                <a:ext uri="{FF2B5EF4-FFF2-40B4-BE49-F238E27FC236}">
                  <a16:creationId xmlns:a16="http://schemas.microsoft.com/office/drawing/2014/main" id="{9B739A7D-A2AD-7857-4771-52C90842A93B}"/>
                </a:ext>
              </a:extLst>
            </p:cNvPr>
            <p:cNvSpPr txBox="1"/>
            <p:nvPr/>
          </p:nvSpPr>
          <p:spPr>
            <a:xfrm>
              <a:off x="2781712" y="2113072"/>
              <a:ext cx="2503214" cy="293986"/>
            </a:xfrm>
            <a:prstGeom prst="rect">
              <a:avLst/>
            </a:prstGeom>
            <a:noFill/>
          </p:spPr>
          <p:txBody>
            <a:bodyPr wrap="none" rtlCol="0">
              <a:spAutoFit/>
            </a:bodyPr>
            <a:lstStyle/>
            <a:p>
              <a:r>
                <a:rPr lang="en-IT" sz="2400" dirty="0"/>
                <a:t>Error (bug at runtime)</a:t>
              </a:r>
            </a:p>
          </p:txBody>
        </p:sp>
        <p:sp>
          <p:nvSpPr>
            <p:cNvPr id="8" name="TextBox 7">
              <a:extLst>
                <a:ext uri="{FF2B5EF4-FFF2-40B4-BE49-F238E27FC236}">
                  <a16:creationId xmlns:a16="http://schemas.microsoft.com/office/drawing/2014/main" id="{B57EC7C9-411A-3440-5420-63FD8111DA59}"/>
                </a:ext>
              </a:extLst>
            </p:cNvPr>
            <p:cNvSpPr txBox="1"/>
            <p:nvPr/>
          </p:nvSpPr>
          <p:spPr>
            <a:xfrm>
              <a:off x="5621671" y="1993521"/>
              <a:ext cx="2548679" cy="529175"/>
            </a:xfrm>
            <a:prstGeom prst="rect">
              <a:avLst/>
            </a:prstGeom>
            <a:noFill/>
          </p:spPr>
          <p:txBody>
            <a:bodyPr wrap="none" rtlCol="0">
              <a:spAutoFit/>
            </a:bodyPr>
            <a:lstStyle/>
            <a:p>
              <a:r>
                <a:rPr lang="en-IT" sz="2400" dirty="0"/>
                <a:t>Failure (error affecting</a:t>
              </a:r>
              <a:br>
                <a:rPr lang="en-IT" sz="2400" dirty="0"/>
              </a:br>
              <a:r>
                <a:rPr lang="en-IT" sz="2400" dirty="0"/>
                <a:t> end-user)</a:t>
              </a:r>
            </a:p>
          </p:txBody>
        </p:sp>
      </p:grpSp>
    </p:spTree>
    <p:extLst>
      <p:ext uri="{BB962C8B-B14F-4D97-AF65-F5344CB8AC3E}">
        <p14:creationId xmlns:p14="http://schemas.microsoft.com/office/powerpoint/2010/main" val="84528058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Number Threads Involved</a:t>
            </a:r>
            <a:endParaRPr lang="en-US" dirty="0"/>
          </a:p>
        </p:txBody>
      </p:sp>
      <p:sp>
        <p:nvSpPr>
          <p:cNvPr id="27651" name="Rectangle 3"/>
          <p:cNvSpPr>
            <a:spLocks noGrp="1" noChangeArrowheads="1"/>
          </p:cNvSpPr>
          <p:nvPr>
            <p:ph type="body" sz="quarter" idx="10"/>
          </p:nvPr>
        </p:nvSpPr>
        <p:spPr>
          <a:xfrm>
            <a:off x="381001" y="1915520"/>
            <a:ext cx="8382000" cy="2438226"/>
          </a:xfrm>
        </p:spPr>
        <p:txBody>
          <a:bodyPr/>
          <a:lstStyle/>
          <a:p>
            <a:r>
              <a:rPr lang="en-US" altLang="zh-TW" dirty="0"/>
              <a:t>101</a:t>
            </a:r>
            <a:r>
              <a:rPr lang="en-US" dirty="0"/>
              <a:t> out of </a:t>
            </a:r>
            <a:r>
              <a:rPr lang="en-US" altLang="zh-TW" dirty="0"/>
              <a:t>105</a:t>
            </a:r>
            <a:r>
              <a:rPr lang="en-US" dirty="0"/>
              <a:t> (96%) bugs involve </a:t>
            </a:r>
            <a:r>
              <a:rPr lang="en-US" altLang="zh-TW" dirty="0"/>
              <a:t>at most</a:t>
            </a:r>
            <a:r>
              <a:rPr lang="en-US" dirty="0"/>
              <a:t> two threads</a:t>
            </a:r>
          </a:p>
          <a:p>
            <a:pPr lvl="1"/>
            <a:r>
              <a:rPr lang="en-US" dirty="0"/>
              <a:t>Most bugs can be reliably disclosed if we check all possible interleaving between each pair of threads</a:t>
            </a:r>
          </a:p>
          <a:p>
            <a:r>
              <a:rPr lang="en-US" dirty="0"/>
              <a:t>Few bugs cannot</a:t>
            </a:r>
            <a:endParaRPr lang="en-US" altLang="zh-TW" dirty="0"/>
          </a:p>
          <a:p>
            <a:pPr lvl="1"/>
            <a:r>
              <a:rPr lang="en-US" dirty="0"/>
              <a:t>Example</a:t>
            </a:r>
            <a:r>
              <a:rPr lang="en-US" altLang="zh-TW" dirty="0"/>
              <a:t>: I</a:t>
            </a:r>
            <a:r>
              <a:rPr lang="en-US" dirty="0"/>
              <a:t>ntensive resource competition </a:t>
            </a:r>
            <a:r>
              <a:rPr lang="en-US" altLang="zh-TW" dirty="0"/>
              <a:t>among many threads </a:t>
            </a:r>
            <a:r>
              <a:rPr lang="en-US" dirty="0"/>
              <a:t>causes unexpected delay</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t>How Were Non-Deadlock Bugs Fixed?</a:t>
            </a:r>
          </a:p>
        </p:txBody>
      </p:sp>
      <p:sp>
        <p:nvSpPr>
          <p:cNvPr id="284675" name="Rectangle 3"/>
          <p:cNvSpPr>
            <a:spLocks noGrp="1" noChangeArrowheads="1"/>
          </p:cNvSpPr>
          <p:nvPr>
            <p:ph type="body" sz="quarter" idx="10"/>
          </p:nvPr>
        </p:nvSpPr>
        <p:spPr>
          <a:xfrm>
            <a:off x="381001" y="1915520"/>
            <a:ext cx="8382000" cy="1957969"/>
          </a:xfrm>
        </p:spPr>
        <p:txBody>
          <a:bodyPr>
            <a:normAutofit fontScale="85000" lnSpcReduction="20000"/>
          </a:bodyPr>
          <a:lstStyle/>
          <a:p>
            <a:r>
              <a:rPr lang="en-US" dirty="0"/>
              <a:t>Adding/changing locks	20 (27%)</a:t>
            </a:r>
          </a:p>
          <a:p>
            <a:r>
              <a:rPr lang="en-US" dirty="0"/>
              <a:t>Condition check		19 (26%)</a:t>
            </a:r>
          </a:p>
          <a:p>
            <a:r>
              <a:rPr lang="en-US" dirty="0"/>
              <a:t>Data-structure change	19 (26%)</a:t>
            </a:r>
          </a:p>
          <a:p>
            <a:r>
              <a:rPr lang="en-US" dirty="0"/>
              <a:t>Code switch			10 (13%)</a:t>
            </a:r>
          </a:p>
          <a:p>
            <a:r>
              <a:rPr lang="en-US" dirty="0"/>
              <a:t>Other			 6  ( 8%)	</a:t>
            </a:r>
          </a:p>
        </p:txBody>
      </p:sp>
      <p:sp>
        <p:nvSpPr>
          <p:cNvPr id="284676" name="Rectangle 4"/>
          <p:cNvSpPr>
            <a:spLocks noChangeArrowheads="1"/>
          </p:cNvSpPr>
          <p:nvPr/>
        </p:nvSpPr>
        <p:spPr bwMode="auto">
          <a:xfrm>
            <a:off x="609581" y="4381748"/>
            <a:ext cx="7315200" cy="571649"/>
          </a:xfrm>
          <a:prstGeom prst="rect">
            <a:avLst/>
          </a:prstGeom>
          <a:noFill/>
          <a:ln w="9525">
            <a:solidFill>
              <a:schemeClr val="tx1"/>
            </a:solidFill>
            <a:miter lim="800000"/>
            <a:headEnd/>
            <a:tailEnd/>
          </a:ln>
        </p:spPr>
        <p:txBody>
          <a:bodyPr wrap="none" anchor="ctr"/>
          <a:lstStyle/>
          <a:p>
            <a:pPr algn="ctr"/>
            <a:r>
              <a:rPr lang="en-US" dirty="0"/>
              <a:t>No silver bullet for fixing concurrency bugs. </a:t>
            </a:r>
          </a:p>
          <a:p>
            <a:pPr algn="ctr"/>
            <a:r>
              <a:rPr lang="en-US" dirty="0"/>
              <a:t>Lock usage information is not enough to fix bugs.</a:t>
            </a:r>
          </a:p>
        </p:txBody>
      </p:sp>
      <p:sp>
        <p:nvSpPr>
          <p:cNvPr id="29702" name="Line 5"/>
          <p:cNvSpPr>
            <a:spLocks noChangeShapeType="1"/>
          </p:cNvSpPr>
          <p:nvPr/>
        </p:nvSpPr>
        <p:spPr bwMode="auto">
          <a:xfrm flipH="1">
            <a:off x="7848601" y="1828383"/>
            <a:ext cx="457200" cy="171495"/>
          </a:xfrm>
          <a:prstGeom prst="line">
            <a:avLst/>
          </a:prstGeom>
          <a:noFill/>
          <a:ln w="9525">
            <a:solidFill>
              <a:schemeClr val="tx1"/>
            </a:solidFill>
            <a:round/>
            <a:headEnd/>
            <a:tailEnd type="triangle" w="med" len="med"/>
          </a:ln>
        </p:spPr>
        <p:txBody>
          <a:bodyPr/>
          <a:lstStyle/>
          <a:p>
            <a:endParaRPr lang="en-US" sz="1350"/>
          </a:p>
        </p:txBody>
      </p:sp>
      <p:sp>
        <p:nvSpPr>
          <p:cNvPr id="29703" name="Line 6"/>
          <p:cNvSpPr>
            <a:spLocks noChangeShapeType="1"/>
          </p:cNvSpPr>
          <p:nvPr/>
        </p:nvSpPr>
        <p:spPr bwMode="auto">
          <a:xfrm flipV="1">
            <a:off x="8305800" y="1542559"/>
            <a:ext cx="0" cy="285824"/>
          </a:xfrm>
          <a:prstGeom prst="line">
            <a:avLst/>
          </a:prstGeom>
          <a:noFill/>
          <a:ln w="9525">
            <a:solidFill>
              <a:schemeClr val="tx1"/>
            </a:solidFill>
            <a:round/>
            <a:headEnd/>
            <a:tailEnd type="triangle" w="med" len="med"/>
          </a:ln>
        </p:spPr>
        <p:txBody>
          <a:bodyPr/>
          <a:lstStyle/>
          <a:p>
            <a:endParaRPr lang="en-US" sz="1350"/>
          </a:p>
        </p:txBody>
      </p:sp>
      <p:sp>
        <p:nvSpPr>
          <p:cNvPr id="29704" name="Line 7"/>
          <p:cNvSpPr>
            <a:spLocks noChangeShapeType="1"/>
          </p:cNvSpPr>
          <p:nvPr/>
        </p:nvSpPr>
        <p:spPr bwMode="auto">
          <a:xfrm>
            <a:off x="8305801" y="1828383"/>
            <a:ext cx="457200" cy="0"/>
          </a:xfrm>
          <a:prstGeom prst="line">
            <a:avLst/>
          </a:prstGeom>
          <a:noFill/>
          <a:ln w="9525">
            <a:solidFill>
              <a:schemeClr val="tx1"/>
            </a:solidFill>
            <a:round/>
            <a:headEnd/>
            <a:tailEnd type="triangle" w="med" len="med"/>
          </a:ln>
        </p:spPr>
        <p:txBody>
          <a:bodyPr/>
          <a:lstStyle/>
          <a:p>
            <a:endParaRPr lang="en-US" sz="1350"/>
          </a:p>
        </p:txBody>
      </p:sp>
      <p:sp>
        <p:nvSpPr>
          <p:cNvPr id="29705" name="Text Box 8"/>
          <p:cNvSpPr txBox="1">
            <a:spLocks noChangeArrowheads="1"/>
          </p:cNvSpPr>
          <p:nvPr/>
        </p:nvSpPr>
        <p:spPr bwMode="auto">
          <a:xfrm>
            <a:off x="8365487" y="1428230"/>
            <a:ext cx="380233" cy="300082"/>
          </a:xfrm>
          <a:prstGeom prst="rect">
            <a:avLst/>
          </a:prstGeom>
          <a:noFill/>
          <a:ln w="9525">
            <a:noFill/>
            <a:miter lim="800000"/>
            <a:headEnd/>
            <a:tailEnd/>
          </a:ln>
        </p:spPr>
        <p:txBody>
          <a:bodyPr wrap="none">
            <a:spAutoFit/>
          </a:bodyPr>
          <a:lstStyle/>
          <a:p>
            <a:pPr algn="ctr"/>
            <a:r>
              <a:rPr lang="en-US" sz="1350"/>
              <a:t>Fix</a:t>
            </a:r>
          </a:p>
        </p:txBody>
      </p:sp>
      <p:sp>
        <p:nvSpPr>
          <p:cNvPr id="284682" name="Text Box 10"/>
          <p:cNvSpPr txBox="1">
            <a:spLocks noChangeArrowheads="1"/>
          </p:cNvSpPr>
          <p:nvPr/>
        </p:nvSpPr>
        <p:spPr bwMode="auto">
          <a:xfrm>
            <a:off x="208323" y="4457968"/>
            <a:ext cx="1321965" cy="36933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spAutoFit/>
          </a:bodyPr>
          <a:lstStyle/>
          <a:p>
            <a:r>
              <a:rPr lang="en-US" dirty="0">
                <a:solidFill>
                  <a:schemeClr val="tx1"/>
                </a:solidFill>
              </a:rPr>
              <a:t>Implications</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n-US" dirty="0"/>
              <a:t>How Were Deadlock Bugs Fixed?</a:t>
            </a:r>
          </a:p>
        </p:txBody>
      </p:sp>
      <p:sp>
        <p:nvSpPr>
          <p:cNvPr id="30724" name="Rectangle 3"/>
          <p:cNvSpPr>
            <a:spLocks noGrp="1" noChangeArrowheads="1"/>
          </p:cNvSpPr>
          <p:nvPr>
            <p:ph type="body" sz="quarter" idx="10"/>
          </p:nvPr>
        </p:nvSpPr>
        <p:spPr>
          <a:xfrm>
            <a:off x="381001" y="1915520"/>
            <a:ext cx="8382000" cy="1957969"/>
          </a:xfrm>
        </p:spPr>
        <p:txBody>
          <a:bodyPr>
            <a:normAutofit lnSpcReduction="10000"/>
          </a:bodyPr>
          <a:lstStyle/>
          <a:p>
            <a:r>
              <a:rPr lang="en-US" dirty="0"/>
              <a:t>Give up resource acquisition		19 (61%)</a:t>
            </a:r>
          </a:p>
          <a:p>
            <a:r>
              <a:rPr lang="en-US" dirty="0"/>
              <a:t>Change resource acquisition order 7 (23%)</a:t>
            </a:r>
          </a:p>
          <a:p>
            <a:r>
              <a:rPr lang="en-US" dirty="0"/>
              <a:t>Split the resource to smaller ones	  1 (  3%)</a:t>
            </a:r>
          </a:p>
          <a:p>
            <a:r>
              <a:rPr lang="en-US" dirty="0"/>
              <a:t>Others 						  4 (13%)</a:t>
            </a:r>
          </a:p>
          <a:p>
            <a:endParaRPr lang="en-US" dirty="0"/>
          </a:p>
        </p:txBody>
      </p:sp>
      <p:sp>
        <p:nvSpPr>
          <p:cNvPr id="307204" name="Rectangle 4"/>
          <p:cNvSpPr>
            <a:spLocks noChangeArrowheads="1"/>
          </p:cNvSpPr>
          <p:nvPr/>
        </p:nvSpPr>
        <p:spPr bwMode="auto">
          <a:xfrm>
            <a:off x="685800" y="4610408"/>
            <a:ext cx="7239000" cy="628814"/>
          </a:xfrm>
          <a:prstGeom prst="rect">
            <a:avLst/>
          </a:prstGeom>
          <a:noFill/>
          <a:ln w="9525">
            <a:solidFill>
              <a:schemeClr val="tx1"/>
            </a:solidFill>
            <a:miter lim="800000"/>
            <a:headEnd/>
            <a:tailEnd/>
          </a:ln>
        </p:spPr>
        <p:txBody>
          <a:bodyPr wrap="none" anchor="ctr"/>
          <a:lstStyle/>
          <a:p>
            <a:pPr algn="ctr"/>
            <a:r>
              <a:rPr lang="en-US" dirty="0"/>
              <a:t>We need to pay attention to the </a:t>
            </a:r>
          </a:p>
          <a:p>
            <a:pPr algn="ctr"/>
            <a:r>
              <a:rPr lang="en-US" dirty="0"/>
              <a:t>correctness of ``fixed’’ deadlock bugs</a:t>
            </a:r>
          </a:p>
        </p:txBody>
      </p:sp>
      <p:sp>
        <p:nvSpPr>
          <p:cNvPr id="307205" name="AutoShape 5"/>
          <p:cNvSpPr>
            <a:spLocks noChangeArrowheads="1"/>
          </p:cNvSpPr>
          <p:nvPr/>
        </p:nvSpPr>
        <p:spPr bwMode="auto">
          <a:xfrm>
            <a:off x="254925" y="1901983"/>
            <a:ext cx="8458200" cy="400154"/>
          </a:xfrm>
          <a:prstGeom prst="roundRect">
            <a:avLst>
              <a:gd name="adj" fmla="val 16667"/>
            </a:avLst>
          </a:prstGeom>
          <a:noFill/>
          <a:ln w="34925">
            <a:solidFill>
              <a:schemeClr val="hlink"/>
            </a:solidFill>
            <a:round/>
            <a:headEnd/>
            <a:tailEnd/>
          </a:ln>
        </p:spPr>
        <p:txBody>
          <a:bodyPr wrap="none" anchor="ctr"/>
          <a:lstStyle/>
          <a:p>
            <a:endParaRPr lang="en-US" sz="1350"/>
          </a:p>
        </p:txBody>
      </p:sp>
      <p:sp>
        <p:nvSpPr>
          <p:cNvPr id="307206" name="AutoShape 6"/>
          <p:cNvSpPr>
            <a:spLocks noChangeArrowheads="1"/>
          </p:cNvSpPr>
          <p:nvPr/>
        </p:nvSpPr>
        <p:spPr bwMode="auto">
          <a:xfrm>
            <a:off x="3071185" y="3957840"/>
            <a:ext cx="3124200" cy="514484"/>
          </a:xfrm>
          <a:prstGeom prst="wedgeRoundRectCallout">
            <a:avLst>
              <a:gd name="adj1" fmla="val 8635"/>
              <a:gd name="adj2" fmla="val -366899"/>
              <a:gd name="adj3" fmla="val 16667"/>
            </a:avLst>
          </a:prstGeom>
          <a:ln>
            <a:headEnd/>
            <a:tailEnd/>
          </a:ln>
        </p:spPr>
        <p:style>
          <a:lnRef idx="1">
            <a:schemeClr val="accent2"/>
          </a:lnRef>
          <a:fillRef idx="3">
            <a:schemeClr val="accent2"/>
          </a:fillRef>
          <a:effectRef idx="2">
            <a:schemeClr val="accent2"/>
          </a:effectRef>
          <a:fontRef idx="minor">
            <a:schemeClr val="lt1"/>
          </a:fontRef>
        </p:style>
        <p:txBody>
          <a:bodyPr/>
          <a:lstStyle/>
          <a:p>
            <a:pPr algn="ctr"/>
            <a:r>
              <a:rPr lang="en-US" sz="1500" b="1">
                <a:solidFill>
                  <a:schemeClr val="tx1"/>
                </a:solidFill>
              </a:rPr>
              <a:t>Might introduce </a:t>
            </a:r>
          </a:p>
          <a:p>
            <a:pPr algn="ctr"/>
            <a:r>
              <a:rPr lang="en-US" sz="1500" b="1">
                <a:solidFill>
                  <a:schemeClr val="tx1"/>
                </a:solidFill>
              </a:rPr>
              <a:t>non-deadlock bugs</a:t>
            </a:r>
          </a:p>
        </p:txBody>
      </p:sp>
      <p:sp>
        <p:nvSpPr>
          <p:cNvPr id="30728" name="Line 7"/>
          <p:cNvSpPr>
            <a:spLocks noChangeShapeType="1"/>
          </p:cNvSpPr>
          <p:nvPr/>
        </p:nvSpPr>
        <p:spPr bwMode="auto">
          <a:xfrm flipH="1">
            <a:off x="7848601" y="1828383"/>
            <a:ext cx="457200" cy="171495"/>
          </a:xfrm>
          <a:prstGeom prst="line">
            <a:avLst/>
          </a:prstGeom>
          <a:noFill/>
          <a:ln w="9525">
            <a:solidFill>
              <a:schemeClr val="tx1"/>
            </a:solidFill>
            <a:round/>
            <a:headEnd/>
            <a:tailEnd type="triangle" w="med" len="med"/>
          </a:ln>
        </p:spPr>
        <p:txBody>
          <a:bodyPr/>
          <a:lstStyle/>
          <a:p>
            <a:endParaRPr lang="en-US" sz="1350"/>
          </a:p>
        </p:txBody>
      </p:sp>
      <p:sp>
        <p:nvSpPr>
          <p:cNvPr id="30729" name="Line 8"/>
          <p:cNvSpPr>
            <a:spLocks noChangeShapeType="1"/>
          </p:cNvSpPr>
          <p:nvPr/>
        </p:nvSpPr>
        <p:spPr bwMode="auto">
          <a:xfrm flipV="1">
            <a:off x="8305800" y="1542559"/>
            <a:ext cx="0" cy="285824"/>
          </a:xfrm>
          <a:prstGeom prst="line">
            <a:avLst/>
          </a:prstGeom>
          <a:noFill/>
          <a:ln w="9525">
            <a:solidFill>
              <a:schemeClr val="tx1"/>
            </a:solidFill>
            <a:round/>
            <a:headEnd/>
            <a:tailEnd type="triangle" w="med" len="med"/>
          </a:ln>
        </p:spPr>
        <p:txBody>
          <a:bodyPr/>
          <a:lstStyle/>
          <a:p>
            <a:endParaRPr lang="en-US" sz="1350"/>
          </a:p>
        </p:txBody>
      </p:sp>
      <p:sp>
        <p:nvSpPr>
          <p:cNvPr id="30730" name="Line 9"/>
          <p:cNvSpPr>
            <a:spLocks noChangeShapeType="1"/>
          </p:cNvSpPr>
          <p:nvPr/>
        </p:nvSpPr>
        <p:spPr bwMode="auto">
          <a:xfrm>
            <a:off x="8305801" y="1828383"/>
            <a:ext cx="457200" cy="0"/>
          </a:xfrm>
          <a:prstGeom prst="line">
            <a:avLst/>
          </a:prstGeom>
          <a:noFill/>
          <a:ln w="9525">
            <a:solidFill>
              <a:schemeClr val="tx1"/>
            </a:solidFill>
            <a:round/>
            <a:headEnd/>
            <a:tailEnd type="triangle" w="med" len="med"/>
          </a:ln>
        </p:spPr>
        <p:txBody>
          <a:bodyPr/>
          <a:lstStyle/>
          <a:p>
            <a:endParaRPr lang="en-US" sz="1350"/>
          </a:p>
        </p:txBody>
      </p:sp>
      <p:sp>
        <p:nvSpPr>
          <p:cNvPr id="30731" name="Text Box 10"/>
          <p:cNvSpPr txBox="1">
            <a:spLocks noChangeArrowheads="1"/>
          </p:cNvSpPr>
          <p:nvPr/>
        </p:nvSpPr>
        <p:spPr bwMode="auto">
          <a:xfrm>
            <a:off x="8365487" y="1428230"/>
            <a:ext cx="380233" cy="300082"/>
          </a:xfrm>
          <a:prstGeom prst="rect">
            <a:avLst/>
          </a:prstGeom>
          <a:noFill/>
          <a:ln w="9525">
            <a:noFill/>
            <a:miter lim="800000"/>
            <a:headEnd/>
            <a:tailEnd/>
          </a:ln>
        </p:spPr>
        <p:txBody>
          <a:bodyPr wrap="none">
            <a:spAutoFit/>
          </a:bodyPr>
          <a:lstStyle/>
          <a:p>
            <a:pPr algn="ctr"/>
            <a:r>
              <a:rPr lang="en-US" sz="1350"/>
              <a:t>Fix</a:t>
            </a:r>
          </a:p>
        </p:txBody>
      </p:sp>
      <p:sp>
        <p:nvSpPr>
          <p:cNvPr id="307212" name="Text Box 12"/>
          <p:cNvSpPr txBox="1">
            <a:spLocks noChangeArrowheads="1"/>
          </p:cNvSpPr>
          <p:nvPr/>
        </p:nvSpPr>
        <p:spPr bwMode="auto">
          <a:xfrm>
            <a:off x="584201" y="4400803"/>
            <a:ext cx="1505540" cy="369332"/>
          </a:xfrm>
          <a:prstGeom prst="rect">
            <a:avLst/>
          </a:prstGeom>
          <a:noFill/>
          <a:ln w="9525">
            <a:noFill/>
            <a:miter lim="800000"/>
            <a:headEnd/>
            <a:tailEnd/>
          </a:ln>
        </p:spPr>
        <p:txBody>
          <a:bodyPr wrap="none">
            <a:spAutoFit/>
          </a:bodyPr>
          <a:lstStyle/>
          <a:p>
            <a:r>
              <a:rPr lang="en-US" b="1" i="1">
                <a:latin typeface="Book Antiqua" pitchFamily="18" charset="0"/>
              </a:rPr>
              <a:t>Implications</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4" grpId="0" animBg="1"/>
      <p:bldP spid="307205" grpId="0" animBg="1"/>
      <p:bldP spid="307206" grpId="0" animBg="1"/>
      <p:bldP spid="3072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628650" y="-112596"/>
            <a:ext cx="7886700" cy="1325563"/>
          </a:xfrm>
        </p:spPr>
        <p:txBody>
          <a:bodyPr>
            <a:normAutofit/>
          </a:bodyPr>
          <a:lstStyle/>
          <a:p>
            <a:r>
              <a:rPr lang="en-US" sz="5400" b="1" dirty="0"/>
              <a:t>Other Findings from SOTA</a:t>
            </a:r>
          </a:p>
        </p:txBody>
      </p:sp>
      <p:sp>
        <p:nvSpPr>
          <p:cNvPr id="35844" name="Rectangle 3"/>
          <p:cNvSpPr>
            <a:spLocks noGrp="1" noChangeArrowheads="1"/>
          </p:cNvSpPr>
          <p:nvPr>
            <p:ph type="body" sz="quarter" idx="10"/>
          </p:nvPr>
        </p:nvSpPr>
        <p:spPr>
          <a:xfrm>
            <a:off x="381000" y="938422"/>
            <a:ext cx="8763000" cy="5919578"/>
          </a:xfrm>
        </p:spPr>
        <p:txBody>
          <a:bodyPr>
            <a:noAutofit/>
          </a:bodyPr>
          <a:lstStyle/>
          <a:p>
            <a:r>
              <a:rPr lang="en-US" sz="3200" dirty="0"/>
              <a:t>Impact of concurrency bugs</a:t>
            </a:r>
          </a:p>
          <a:p>
            <a:pPr lvl="1"/>
            <a:r>
              <a:rPr lang="en-US" dirty="0"/>
              <a:t>~ 70% leads to program crash or hang</a:t>
            </a:r>
          </a:p>
          <a:p>
            <a:r>
              <a:rPr lang="en-US" sz="3200" dirty="0"/>
              <a:t>Reproducing bugs are critical to diagnosis</a:t>
            </a:r>
          </a:p>
          <a:p>
            <a:pPr lvl="1"/>
            <a:r>
              <a:rPr lang="en-US" dirty="0"/>
              <a:t>Many examples</a:t>
            </a:r>
          </a:p>
          <a:p>
            <a:r>
              <a:rPr lang="en-US" sz="3200" dirty="0"/>
              <a:t>Programmers lack diagnosis tools</a:t>
            </a:r>
          </a:p>
          <a:p>
            <a:pPr lvl="1"/>
            <a:r>
              <a:rPr lang="en-US" dirty="0"/>
              <a:t>No automated diagnosis tools mentioned</a:t>
            </a:r>
          </a:p>
          <a:p>
            <a:pPr lvl="1"/>
            <a:r>
              <a:rPr lang="en-US" dirty="0"/>
              <a:t>Most are diagnosed via code review</a:t>
            </a:r>
          </a:p>
          <a:p>
            <a:pPr lvl="1"/>
            <a:r>
              <a:rPr lang="en-US" dirty="0"/>
              <a:t>Reproduce bugs are extremely hard and directly determines the diagnosing time</a:t>
            </a:r>
          </a:p>
          <a:p>
            <a:r>
              <a:rPr lang="en-US" sz="3200" dirty="0"/>
              <a:t>60% 1st-time patches still contain concurrency bugs (old or new)</a:t>
            </a:r>
          </a:p>
          <a:p>
            <a:r>
              <a:rPr lang="en-US" sz="3200" dirty="0"/>
              <a:t>Usefulness and concerns of transactional memory</a:t>
            </a:r>
          </a:p>
          <a:p>
            <a:pPr lvl="1"/>
            <a:endParaRPr lang="en-US" dirty="0"/>
          </a:p>
          <a:p>
            <a:pPr lvl="1">
              <a:buNone/>
            </a:pPr>
            <a:endParaRPr lang="en-US" dirty="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28650" y="-297656"/>
            <a:ext cx="7886700" cy="1325563"/>
          </a:xfrm>
        </p:spPr>
        <p:txBody>
          <a:bodyPr>
            <a:normAutofit/>
          </a:bodyPr>
          <a:lstStyle/>
          <a:p>
            <a:r>
              <a:rPr lang="en-US" sz="5400" b="1" dirty="0"/>
              <a:t>Summary</a:t>
            </a:r>
          </a:p>
        </p:txBody>
      </p:sp>
      <p:sp>
        <p:nvSpPr>
          <p:cNvPr id="270339" name="Rectangle 3"/>
          <p:cNvSpPr>
            <a:spLocks noGrp="1" noChangeArrowheads="1"/>
          </p:cNvSpPr>
          <p:nvPr>
            <p:ph type="body" sz="quarter" idx="10"/>
          </p:nvPr>
        </p:nvSpPr>
        <p:spPr>
          <a:xfrm>
            <a:off x="364435" y="749610"/>
            <a:ext cx="8415130" cy="5830093"/>
          </a:xfrm>
        </p:spPr>
        <p:txBody>
          <a:bodyPr>
            <a:noAutofit/>
          </a:bodyPr>
          <a:lstStyle/>
          <a:p>
            <a:r>
              <a:rPr lang="en-US" dirty="0"/>
              <a:t>Bug detection needs to look at order-violation bugs and multi-variable concurrency bugs</a:t>
            </a:r>
            <a:br>
              <a:rPr lang="en-US" dirty="0"/>
            </a:br>
            <a:endParaRPr lang="en-US" dirty="0"/>
          </a:p>
          <a:p>
            <a:r>
              <a:rPr lang="en-US" dirty="0"/>
              <a:t>Testing can target at more realistic interleaving coverage goals</a:t>
            </a:r>
            <a:br>
              <a:rPr lang="en-US" dirty="0"/>
            </a:br>
            <a:endParaRPr lang="en-US" dirty="0"/>
          </a:p>
          <a:p>
            <a:r>
              <a:rPr lang="en-US" dirty="0"/>
              <a:t>Fixing concurrency bugs is not trivial and not easy to get right</a:t>
            </a:r>
          </a:p>
          <a:p>
            <a:pPr lvl="1"/>
            <a:r>
              <a:rPr lang="en-US" sz="2000" dirty="0"/>
              <a:t>Support from automated tools is needed</a:t>
            </a:r>
            <a:br>
              <a:rPr lang="en-US" sz="2000" dirty="0"/>
            </a:br>
            <a:endParaRPr lang="en-US" dirty="0"/>
          </a:p>
          <a:p>
            <a:r>
              <a:rPr lang="en-US" dirty="0"/>
              <a:t>Diagnosing tools are needed, especially bug reproducing tools</a:t>
            </a:r>
            <a:br>
              <a:rPr lang="en-US" dirty="0"/>
            </a:br>
            <a:endParaRPr lang="en-US" dirty="0"/>
          </a:p>
          <a:p>
            <a:r>
              <a:rPr lang="en-US" dirty="0"/>
              <a:t>Current bug detection tools are not widely used</a:t>
            </a:r>
          </a:p>
          <a:p>
            <a:pPr marL="0" indent="0">
              <a:buNone/>
            </a:pPr>
            <a:endParaRPr lang="en-US" dirty="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0"/>
            <a:ext cx="7886700" cy="1325563"/>
          </a:xfrm>
        </p:spPr>
        <p:txBody>
          <a:bodyPr>
            <a:normAutofit/>
          </a:bodyPr>
          <a:lstStyle/>
          <a:p>
            <a:r>
              <a:rPr lang="en-US" sz="5400" b="1" dirty="0"/>
              <a:t>Other Related Works</a:t>
            </a:r>
          </a:p>
        </p:txBody>
      </p:sp>
      <p:sp>
        <p:nvSpPr>
          <p:cNvPr id="3" name="Text Placeholder 2"/>
          <p:cNvSpPr>
            <a:spLocks noGrp="1"/>
          </p:cNvSpPr>
          <p:nvPr>
            <p:ph type="body" sz="quarter" idx="10"/>
          </p:nvPr>
        </p:nvSpPr>
        <p:spPr>
          <a:xfrm>
            <a:off x="381001" y="1915520"/>
            <a:ext cx="8382000" cy="2147301"/>
          </a:xfrm>
        </p:spPr>
        <p:txBody>
          <a:bodyPr>
            <a:normAutofit fontScale="92500" lnSpcReduction="20000"/>
          </a:bodyPr>
          <a:lstStyle/>
          <a:p>
            <a:r>
              <a:rPr lang="en-US" dirty="0"/>
              <a:t>AVIO: atomicity violation detection [ASPLOS’06]</a:t>
            </a:r>
          </a:p>
          <a:p>
            <a:pPr lvl="1"/>
            <a:r>
              <a:rPr lang="en-US" dirty="0"/>
              <a:t>Automatically extracting interleaving invariants to detect violations </a:t>
            </a:r>
          </a:p>
          <a:p>
            <a:r>
              <a:rPr lang="en-US" dirty="0"/>
              <a:t>Multi-variable concurrency bug detection [SOSP’07]</a:t>
            </a:r>
          </a:p>
          <a:p>
            <a:pPr lvl="1"/>
            <a:r>
              <a:rPr lang="en-US" dirty="0"/>
              <a:t>Mining variable correlations and then feed them to bug detectors</a:t>
            </a:r>
          </a:p>
          <a:p>
            <a:r>
              <a:rPr lang="en-US" dirty="0"/>
              <a:t>Concurrency interleaving testing coverage criteria [FSE’07]</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353C-C1C8-751B-8980-B03974A91717}"/>
              </a:ext>
            </a:extLst>
          </p:cNvPr>
          <p:cNvSpPr>
            <a:spLocks noGrp="1"/>
          </p:cNvSpPr>
          <p:nvPr>
            <p:ph type="title"/>
          </p:nvPr>
        </p:nvSpPr>
        <p:spPr>
          <a:xfrm>
            <a:off x="876300" y="3241329"/>
            <a:ext cx="7886700" cy="1325563"/>
          </a:xfrm>
        </p:spPr>
        <p:txBody>
          <a:bodyPr/>
          <a:lstStyle/>
          <a:p>
            <a:r>
              <a:rPr lang="en-IT" dirty="0"/>
              <a:t>What can we do?</a:t>
            </a:r>
          </a:p>
        </p:txBody>
      </p:sp>
    </p:spTree>
    <p:extLst>
      <p:ext uri="{BB962C8B-B14F-4D97-AF65-F5344CB8AC3E}">
        <p14:creationId xmlns:p14="http://schemas.microsoft.com/office/powerpoint/2010/main" val="32659712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C7363-0C0C-CC0B-C602-A0867EC98B4E}"/>
              </a:ext>
            </a:extLst>
          </p:cNvPr>
          <p:cNvSpPr>
            <a:spLocks noGrp="1"/>
          </p:cNvSpPr>
          <p:nvPr>
            <p:ph type="title"/>
          </p:nvPr>
        </p:nvSpPr>
        <p:spPr/>
        <p:txBody>
          <a:bodyPr/>
          <a:lstStyle/>
          <a:p>
            <a:endParaRPr lang="en-IT"/>
          </a:p>
        </p:txBody>
      </p:sp>
      <p:sp>
        <p:nvSpPr>
          <p:cNvPr id="3" name="Text Placeholder 2">
            <a:extLst>
              <a:ext uri="{FF2B5EF4-FFF2-40B4-BE49-F238E27FC236}">
                <a16:creationId xmlns:a16="http://schemas.microsoft.com/office/drawing/2014/main" id="{13F6D11D-968F-7690-7CFB-617F1FA2EE61}"/>
              </a:ext>
            </a:extLst>
          </p:cNvPr>
          <p:cNvSpPr>
            <a:spLocks noGrp="1"/>
          </p:cNvSpPr>
          <p:nvPr>
            <p:ph type="body" sz="quarter" idx="10"/>
          </p:nvPr>
        </p:nvSpPr>
        <p:spPr/>
        <p:txBody>
          <a:bodyPr/>
          <a:lstStyle/>
          <a:p>
            <a:endParaRPr lang="en-IT"/>
          </a:p>
        </p:txBody>
      </p:sp>
      <p:pic>
        <p:nvPicPr>
          <p:cNvPr id="7170" name="Picture 2" descr="What role does AI play in detecting and predicting software defects?">
            <a:extLst>
              <a:ext uri="{FF2B5EF4-FFF2-40B4-BE49-F238E27FC236}">
                <a16:creationId xmlns:a16="http://schemas.microsoft.com/office/drawing/2014/main" id="{55C24720-48AF-289A-9794-5E1B72318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29" y="-1143001"/>
            <a:ext cx="9293629" cy="929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12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24E2BBA0-C6C3-5165-D788-E80CC2EA372E}"/>
              </a:ext>
            </a:extLst>
          </p:cNvPr>
          <p:cNvSpPr>
            <a:spLocks noGrp="1" noChangeArrowheads="1"/>
          </p:cNvSpPr>
          <p:nvPr>
            <p:ph type="title"/>
          </p:nvPr>
        </p:nvSpPr>
        <p:spPr>
          <a:xfrm>
            <a:off x="1066800" y="609600"/>
            <a:ext cx="7772400" cy="838200"/>
          </a:xfrm>
        </p:spPr>
        <p:txBody>
          <a:bodyPr/>
          <a:lstStyle/>
          <a:p>
            <a:pPr eaLnBrk="1" hangingPunct="1"/>
            <a:r>
              <a:rPr lang="en-US" altLang="en-IT" sz="2800" b="1"/>
              <a:t>Approaches for Defect Prediction</a:t>
            </a:r>
            <a:endParaRPr lang="en-US" altLang="en-IT"/>
          </a:p>
        </p:txBody>
      </p:sp>
      <p:sp>
        <p:nvSpPr>
          <p:cNvPr id="18436" name="Rectangle 3">
            <a:extLst>
              <a:ext uri="{FF2B5EF4-FFF2-40B4-BE49-F238E27FC236}">
                <a16:creationId xmlns:a16="http://schemas.microsoft.com/office/drawing/2014/main" id="{79F06BAC-17FD-9055-D07C-0A3EC1C1AA7E}"/>
              </a:ext>
            </a:extLst>
          </p:cNvPr>
          <p:cNvSpPr>
            <a:spLocks noGrp="1" noChangeArrowheads="1"/>
          </p:cNvSpPr>
          <p:nvPr>
            <p:ph type="body" idx="1"/>
          </p:nvPr>
        </p:nvSpPr>
        <p:spPr>
          <a:xfrm>
            <a:off x="228600" y="2209800"/>
            <a:ext cx="7772400" cy="4114800"/>
          </a:xfrm>
        </p:spPr>
        <p:txBody>
          <a:bodyPr>
            <a:normAutofit fontScale="77500" lnSpcReduction="20000"/>
          </a:bodyPr>
          <a:lstStyle/>
          <a:p>
            <a:pPr marL="533400" indent="-533400" eaLnBrk="1" hangingPunct="1">
              <a:lnSpc>
                <a:spcPct val="90000"/>
              </a:lnSpc>
              <a:buFont typeface="Arial" panose="020B0604020202020204" pitchFamily="34" charset="0"/>
              <a:buNone/>
            </a:pPr>
            <a:r>
              <a:rPr lang="en-US" altLang="en-IT" sz="1800"/>
              <a:t>1.   </a:t>
            </a:r>
            <a:r>
              <a:rPr lang="en-US" altLang="en-IT" sz="1800">
                <a:solidFill>
                  <a:schemeClr val="hlink"/>
                </a:solidFill>
              </a:rPr>
              <a:t>	Product-centric</a:t>
            </a:r>
            <a:endParaRPr lang="en-US" altLang="en-IT" sz="1800"/>
          </a:p>
          <a:p>
            <a:pPr marL="533400" indent="-533400" eaLnBrk="1" hangingPunct="1">
              <a:lnSpc>
                <a:spcPct val="90000"/>
              </a:lnSpc>
              <a:buFont typeface="Wingdings" pitchFamily="2" charset="2"/>
              <a:buNone/>
            </a:pPr>
            <a:r>
              <a:rPr lang="en-US" altLang="en-IT" sz="1800"/>
              <a:t>	</a:t>
            </a:r>
            <a:endParaRPr lang="en-US" altLang="en-IT" sz="1600"/>
          </a:p>
          <a:p>
            <a:pPr marL="533400" indent="-533400" eaLnBrk="1" hangingPunct="1">
              <a:lnSpc>
                <a:spcPct val="90000"/>
              </a:lnSpc>
              <a:buFont typeface="Wingdings" pitchFamily="2" charset="2"/>
              <a:buNone/>
            </a:pPr>
            <a:r>
              <a:rPr lang="en-US" altLang="en-IT" sz="1600"/>
              <a:t>			</a:t>
            </a:r>
            <a:endParaRPr lang="en-US" altLang="en-IT" sz="1800"/>
          </a:p>
          <a:p>
            <a:pPr marL="533400" indent="-533400" eaLnBrk="1" hangingPunct="1">
              <a:lnSpc>
                <a:spcPct val="90000"/>
              </a:lnSpc>
              <a:buFont typeface="Wingdings" pitchFamily="2" charset="2"/>
              <a:buNone/>
            </a:pPr>
            <a:r>
              <a:rPr lang="en-US" altLang="en-IT" sz="1800"/>
              <a:t>				</a:t>
            </a:r>
          </a:p>
          <a:p>
            <a:pPr marL="533400" indent="-533400" eaLnBrk="1" hangingPunct="1">
              <a:lnSpc>
                <a:spcPct val="90000"/>
              </a:lnSpc>
              <a:buFont typeface="Wingdings" pitchFamily="2" charset="2"/>
              <a:buNone/>
            </a:pPr>
            <a:r>
              <a:rPr lang="en-US" altLang="en-IT" sz="1800"/>
              <a:t>				</a:t>
            </a:r>
          </a:p>
          <a:p>
            <a:pPr marL="533400" indent="-533400" eaLnBrk="1" hangingPunct="1">
              <a:lnSpc>
                <a:spcPct val="90000"/>
              </a:lnSpc>
            </a:pPr>
            <a:endParaRPr lang="en-US" altLang="en-IT" sz="1800"/>
          </a:p>
          <a:p>
            <a:pPr marL="533400" indent="-533400" eaLnBrk="1" hangingPunct="1">
              <a:lnSpc>
                <a:spcPct val="90000"/>
              </a:lnSpc>
              <a:buFont typeface="Wingdings" pitchFamily="2" charset="2"/>
              <a:buNone/>
            </a:pPr>
            <a:r>
              <a:rPr lang="en-US" altLang="en-IT" sz="1800"/>
              <a:t>2.	</a:t>
            </a:r>
            <a:r>
              <a:rPr lang="en-US" altLang="en-IT" sz="1800">
                <a:solidFill>
                  <a:schemeClr val="hlink"/>
                </a:solidFill>
              </a:rPr>
              <a:t>Process-centric</a:t>
            </a:r>
            <a:endParaRPr lang="en-US" altLang="en-IT" sz="1800"/>
          </a:p>
          <a:p>
            <a:pPr marL="533400" indent="-533400" eaLnBrk="1" hangingPunct="1">
              <a:lnSpc>
                <a:spcPct val="90000"/>
              </a:lnSpc>
              <a:buFont typeface="Wingdings" pitchFamily="2" charset="2"/>
              <a:buNone/>
            </a:pPr>
            <a:endParaRPr lang="en-US" altLang="en-IT" sz="1800"/>
          </a:p>
          <a:p>
            <a:pPr marL="533400" indent="-533400" eaLnBrk="1" hangingPunct="1">
              <a:lnSpc>
                <a:spcPct val="90000"/>
              </a:lnSpc>
              <a:buFont typeface="Wingdings" pitchFamily="2" charset="2"/>
              <a:buNone/>
            </a:pPr>
            <a:endParaRPr lang="en-US" altLang="en-IT" sz="1800"/>
          </a:p>
          <a:p>
            <a:pPr marL="533400" indent="-533400" eaLnBrk="1" hangingPunct="1">
              <a:lnSpc>
                <a:spcPct val="90000"/>
              </a:lnSpc>
              <a:buFont typeface="Wingdings" pitchFamily="2" charset="2"/>
              <a:buNone/>
            </a:pPr>
            <a:endParaRPr lang="en-US" altLang="en-IT" sz="1800"/>
          </a:p>
          <a:p>
            <a:pPr marL="533400" indent="-533400" eaLnBrk="1" hangingPunct="1">
              <a:lnSpc>
                <a:spcPct val="90000"/>
              </a:lnSpc>
              <a:buFont typeface="Wingdings" pitchFamily="2" charset="2"/>
              <a:buNone/>
            </a:pPr>
            <a:endParaRPr lang="en-US" altLang="en-IT" sz="1800"/>
          </a:p>
          <a:p>
            <a:pPr marL="533400" indent="-533400" eaLnBrk="1" hangingPunct="1">
              <a:lnSpc>
                <a:spcPct val="90000"/>
              </a:lnSpc>
              <a:buFont typeface="Wingdings" pitchFamily="2" charset="2"/>
              <a:buNone/>
            </a:pPr>
            <a:endParaRPr lang="en-US" altLang="en-IT" sz="1800"/>
          </a:p>
          <a:p>
            <a:pPr marL="533400" indent="-533400" eaLnBrk="1" hangingPunct="1">
              <a:lnSpc>
                <a:spcPct val="90000"/>
              </a:lnSpc>
              <a:buFont typeface="Wingdings" pitchFamily="2" charset="2"/>
              <a:buNone/>
            </a:pPr>
            <a:endParaRPr lang="en-US" altLang="en-IT" sz="1800"/>
          </a:p>
          <a:p>
            <a:pPr marL="533400" indent="-533400" eaLnBrk="1" hangingPunct="1">
              <a:lnSpc>
                <a:spcPct val="90000"/>
              </a:lnSpc>
              <a:buFont typeface="Wingdings" pitchFamily="2" charset="2"/>
              <a:buNone/>
            </a:pPr>
            <a:endParaRPr lang="en-US" altLang="en-IT" sz="1800"/>
          </a:p>
          <a:p>
            <a:pPr marL="533400" indent="-533400" eaLnBrk="1" hangingPunct="1">
              <a:lnSpc>
                <a:spcPct val="90000"/>
              </a:lnSpc>
              <a:buFont typeface="Wingdings" pitchFamily="2" charset="2"/>
              <a:buNone/>
            </a:pPr>
            <a:r>
              <a:rPr lang="en-US" altLang="en-IT" sz="1800"/>
              <a:t>3.	</a:t>
            </a:r>
            <a:r>
              <a:rPr lang="en-US" altLang="en-IT" sz="1800">
                <a:solidFill>
                  <a:schemeClr val="hlink"/>
                </a:solidFill>
              </a:rPr>
              <a:t>Combination of both</a:t>
            </a:r>
            <a:endParaRPr lang="en-US" altLang="en-IT" sz="1800"/>
          </a:p>
        </p:txBody>
      </p:sp>
      <p:pic>
        <p:nvPicPr>
          <p:cNvPr id="102405" name="Picture 5">
            <a:extLst>
              <a:ext uri="{FF2B5EF4-FFF2-40B4-BE49-F238E27FC236}">
                <a16:creationId xmlns:a16="http://schemas.microsoft.com/office/drawing/2014/main" id="{72A8E12B-1896-98E0-5637-DAD1D49902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133600"/>
            <a:ext cx="24384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8441" name="Rectangle 8">
            <a:extLst>
              <a:ext uri="{FF2B5EF4-FFF2-40B4-BE49-F238E27FC236}">
                <a16:creationId xmlns:a16="http://schemas.microsoft.com/office/drawing/2014/main" id="{A1F5F953-3661-30C0-811B-4D0BBEBFC0F6}"/>
              </a:ext>
            </a:extLst>
          </p:cNvPr>
          <p:cNvSpPr>
            <a:spLocks noChangeArrowheads="1"/>
          </p:cNvSpPr>
          <p:nvPr/>
        </p:nvSpPr>
        <p:spPr bwMode="auto">
          <a:xfrm>
            <a:off x="7064375" y="3946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IT" altLang="en-IT">
              <a:latin typeface="Times New Roman" panose="02020603050405020304" pitchFamily="18" charset="0"/>
            </a:endParaRPr>
          </a:p>
        </p:txBody>
      </p:sp>
      <p:sp>
        <p:nvSpPr>
          <p:cNvPr id="102409" name="Rectangle 9">
            <a:extLst>
              <a:ext uri="{FF2B5EF4-FFF2-40B4-BE49-F238E27FC236}">
                <a16:creationId xmlns:a16="http://schemas.microsoft.com/office/drawing/2014/main" id="{F9EFF42D-A2E6-2ECD-6F58-CB44CCBEBDC2}"/>
              </a:ext>
            </a:extLst>
          </p:cNvPr>
          <p:cNvSpPr>
            <a:spLocks noChangeArrowheads="1"/>
          </p:cNvSpPr>
          <p:nvPr/>
        </p:nvSpPr>
        <p:spPr bwMode="auto">
          <a:xfrm>
            <a:off x="827087" y="4031168"/>
            <a:ext cx="623728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ct val="20000"/>
              </a:spcBef>
              <a:buClr>
                <a:schemeClr val="folHlink"/>
              </a:buClr>
              <a:buSzPct val="60000"/>
              <a:buFont typeface="Wingdings" pitchFamily="2" charset="2"/>
              <a:buChar char="n"/>
            </a:pPr>
            <a:r>
              <a:rPr lang="en-US" altLang="en-IT" sz="2000" dirty="0"/>
              <a:t>    Change history of source files </a:t>
            </a:r>
          </a:p>
          <a:p>
            <a:pPr eaLnBrk="1" hangingPunct="1">
              <a:lnSpc>
                <a:spcPct val="90000"/>
              </a:lnSpc>
              <a:spcBef>
                <a:spcPct val="20000"/>
              </a:spcBef>
              <a:buClr>
                <a:schemeClr val="folHlink"/>
              </a:buClr>
              <a:buSzPct val="60000"/>
              <a:buFont typeface="Wingdings" pitchFamily="2" charset="2"/>
              <a:buNone/>
            </a:pPr>
            <a:r>
              <a:rPr lang="en-US" altLang="en-IT" sz="2000" dirty="0"/>
              <a:t>	(number or size of modifications, age of a file)</a:t>
            </a:r>
          </a:p>
          <a:p>
            <a:pPr eaLnBrk="1" hangingPunct="1">
              <a:lnSpc>
                <a:spcPct val="90000"/>
              </a:lnSpc>
              <a:spcBef>
                <a:spcPct val="20000"/>
              </a:spcBef>
              <a:buClr>
                <a:schemeClr val="folHlink"/>
              </a:buClr>
              <a:buSzPct val="60000"/>
              <a:buFont typeface="Wingdings" pitchFamily="2" charset="2"/>
              <a:buChar char="n"/>
            </a:pPr>
            <a:r>
              <a:rPr lang="en-US" altLang="en-IT" sz="2000" dirty="0"/>
              <a:t>    Changes in the team structure</a:t>
            </a:r>
          </a:p>
          <a:p>
            <a:pPr eaLnBrk="1" hangingPunct="1">
              <a:lnSpc>
                <a:spcPct val="90000"/>
              </a:lnSpc>
              <a:spcBef>
                <a:spcPct val="20000"/>
              </a:spcBef>
              <a:buClr>
                <a:schemeClr val="folHlink"/>
              </a:buClr>
              <a:buSzPct val="60000"/>
              <a:buFont typeface="Wingdings" pitchFamily="2" charset="2"/>
              <a:buChar char="n"/>
            </a:pPr>
            <a:r>
              <a:rPr lang="en-US" altLang="en-IT" sz="2000" dirty="0"/>
              <a:t>    Testing effort</a:t>
            </a:r>
          </a:p>
          <a:p>
            <a:pPr eaLnBrk="1" hangingPunct="1">
              <a:lnSpc>
                <a:spcPct val="90000"/>
              </a:lnSpc>
              <a:spcBef>
                <a:spcPct val="20000"/>
              </a:spcBef>
              <a:buClr>
                <a:schemeClr val="folHlink"/>
              </a:buClr>
              <a:buSzPct val="60000"/>
              <a:buFont typeface="Wingdings" pitchFamily="2" charset="2"/>
              <a:buChar char="n"/>
            </a:pPr>
            <a:r>
              <a:rPr lang="en-US" altLang="en-IT" sz="2000" dirty="0"/>
              <a:t>    Technology</a:t>
            </a:r>
          </a:p>
          <a:p>
            <a:pPr eaLnBrk="1" hangingPunct="1">
              <a:lnSpc>
                <a:spcPct val="90000"/>
              </a:lnSpc>
              <a:spcBef>
                <a:spcPct val="20000"/>
              </a:spcBef>
              <a:buClr>
                <a:schemeClr val="folHlink"/>
              </a:buClr>
              <a:buSzPct val="60000"/>
              <a:buFont typeface="Wingdings" pitchFamily="2" charset="2"/>
              <a:buChar char="n"/>
            </a:pPr>
            <a:r>
              <a:rPr lang="en-US" altLang="en-IT" sz="2000" dirty="0"/>
              <a:t>    Other human factors to software defects</a:t>
            </a:r>
          </a:p>
        </p:txBody>
      </p:sp>
      <p:sp>
        <p:nvSpPr>
          <p:cNvPr id="102410" name="Rectangle 10">
            <a:extLst>
              <a:ext uri="{FF2B5EF4-FFF2-40B4-BE49-F238E27FC236}">
                <a16:creationId xmlns:a16="http://schemas.microsoft.com/office/drawing/2014/main" id="{ECF62226-8036-DEB3-FE8C-A3A706CDA032}"/>
              </a:ext>
            </a:extLst>
          </p:cNvPr>
          <p:cNvSpPr>
            <a:spLocks noChangeArrowheads="1"/>
          </p:cNvSpPr>
          <p:nvPr/>
        </p:nvSpPr>
        <p:spPr bwMode="auto">
          <a:xfrm>
            <a:off x="838200" y="2452688"/>
            <a:ext cx="5029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IT" sz="2000" dirty="0"/>
              <a:t>measures  extracted from  the: </a:t>
            </a:r>
          </a:p>
          <a:p>
            <a:pPr eaLnBrk="1" hangingPunct="1">
              <a:buFontTx/>
              <a:buChar char="•"/>
            </a:pPr>
            <a:r>
              <a:rPr lang="en-US" altLang="en-IT" sz="2000" dirty="0"/>
              <a:t>   static/dynamic structure of source code </a:t>
            </a:r>
          </a:p>
          <a:p>
            <a:pPr eaLnBrk="1" hangingPunct="1">
              <a:buFontTx/>
              <a:buChar char="•"/>
            </a:pPr>
            <a:r>
              <a:rPr lang="en-US" altLang="en-IT" sz="2000" dirty="0"/>
              <a:t>   design documents </a:t>
            </a:r>
          </a:p>
          <a:p>
            <a:pPr eaLnBrk="1" hangingPunct="1">
              <a:buFontTx/>
              <a:buChar char="•"/>
            </a:pPr>
            <a:r>
              <a:rPr lang="en-US" altLang="en-IT" sz="2000" dirty="0"/>
              <a:t>   design requirements</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972FA0B-6110-3959-7C1D-F95F8A1AA60D}"/>
              </a:ext>
            </a:extLst>
          </p:cNvPr>
          <p:cNvSpPr>
            <a:spLocks noGrp="1" noChangeArrowheads="1"/>
          </p:cNvSpPr>
          <p:nvPr>
            <p:ph type="title"/>
          </p:nvPr>
        </p:nvSpPr>
        <p:spPr>
          <a:xfrm>
            <a:off x="1066800" y="838200"/>
            <a:ext cx="7772400" cy="609600"/>
          </a:xfrm>
        </p:spPr>
        <p:txBody>
          <a:bodyPr/>
          <a:lstStyle/>
          <a:p>
            <a:pPr eaLnBrk="1" hangingPunct="1"/>
            <a:r>
              <a:rPr lang="en-US" altLang="en-IT" sz="2800" b="1"/>
              <a:t>Previous Work</a:t>
            </a:r>
            <a:endParaRPr lang="en-US" altLang="en-IT"/>
          </a:p>
        </p:txBody>
      </p:sp>
      <p:sp>
        <p:nvSpPr>
          <p:cNvPr id="103427" name="Rectangle 3">
            <a:extLst>
              <a:ext uri="{FF2B5EF4-FFF2-40B4-BE49-F238E27FC236}">
                <a16:creationId xmlns:a16="http://schemas.microsoft.com/office/drawing/2014/main" id="{27F65EC9-33E5-2255-9559-C310BF422440}"/>
              </a:ext>
            </a:extLst>
          </p:cNvPr>
          <p:cNvSpPr>
            <a:spLocks noGrp="1" noChangeArrowheads="1"/>
          </p:cNvSpPr>
          <p:nvPr>
            <p:ph type="body" idx="1"/>
          </p:nvPr>
        </p:nvSpPr>
        <p:spPr>
          <a:xfrm>
            <a:off x="1295400" y="3048000"/>
            <a:ext cx="2514600" cy="1371600"/>
          </a:xfrm>
        </p:spPr>
        <p:txBody>
          <a:bodyPr/>
          <a:lstStyle/>
          <a:p>
            <a:pPr eaLnBrk="1" hangingPunct="1">
              <a:lnSpc>
                <a:spcPct val="90000"/>
              </a:lnSpc>
              <a:buFont typeface="Wingdings" pitchFamily="2" charset="2"/>
              <a:buNone/>
            </a:pPr>
            <a:r>
              <a:rPr lang="en-US" altLang="en-IT" sz="2000"/>
              <a:t>    The relationship between software defects and code metrics</a:t>
            </a:r>
          </a:p>
          <a:p>
            <a:pPr eaLnBrk="1" hangingPunct="1">
              <a:lnSpc>
                <a:spcPct val="90000"/>
              </a:lnSpc>
            </a:pPr>
            <a:endParaRPr lang="en-US" altLang="en-IT" sz="2000"/>
          </a:p>
          <a:p>
            <a:pPr eaLnBrk="1" hangingPunct="1">
              <a:lnSpc>
                <a:spcPct val="90000"/>
              </a:lnSpc>
              <a:buFont typeface="Wingdings" pitchFamily="2" charset="2"/>
              <a:buNone/>
            </a:pPr>
            <a:endParaRPr lang="en-US" altLang="en-IT" sz="2000"/>
          </a:p>
        </p:txBody>
      </p:sp>
      <p:sp>
        <p:nvSpPr>
          <p:cNvPr id="103428" name="Rectangle 4">
            <a:extLst>
              <a:ext uri="{FF2B5EF4-FFF2-40B4-BE49-F238E27FC236}">
                <a16:creationId xmlns:a16="http://schemas.microsoft.com/office/drawing/2014/main" id="{E2E33EE9-CF4C-6A87-4678-95F227E96C1B}"/>
              </a:ext>
            </a:extLst>
          </p:cNvPr>
          <p:cNvSpPr>
            <a:spLocks noChangeArrowheads="1"/>
          </p:cNvSpPr>
          <p:nvPr/>
        </p:nvSpPr>
        <p:spPr bwMode="auto">
          <a:xfrm>
            <a:off x="2438400" y="5486400"/>
            <a:ext cx="41481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IT"/>
              <a:t>No agreed answer</a:t>
            </a:r>
          </a:p>
          <a:p>
            <a:pPr algn="ctr"/>
            <a:r>
              <a:rPr lang="en-US" altLang="en-IT"/>
              <a:t>No cost-insensitive prediction</a:t>
            </a:r>
          </a:p>
        </p:txBody>
      </p:sp>
      <p:sp>
        <p:nvSpPr>
          <p:cNvPr id="103429" name="Rectangle 5">
            <a:extLst>
              <a:ext uri="{FF2B5EF4-FFF2-40B4-BE49-F238E27FC236}">
                <a16:creationId xmlns:a16="http://schemas.microsoft.com/office/drawing/2014/main" id="{152B98C0-0907-BFB9-1924-1147404DE1F8}"/>
              </a:ext>
            </a:extLst>
          </p:cNvPr>
          <p:cNvSpPr>
            <a:spLocks noChangeArrowheads="1"/>
          </p:cNvSpPr>
          <p:nvPr/>
        </p:nvSpPr>
        <p:spPr bwMode="auto">
          <a:xfrm>
            <a:off x="4267200" y="2971800"/>
            <a:ext cx="3505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IT" sz="2000"/>
              <a:t>Impact of the </a:t>
            </a:r>
          </a:p>
          <a:p>
            <a:r>
              <a:rPr lang="en-US" altLang="en-IT" sz="2000"/>
              <a:t>software process </a:t>
            </a:r>
          </a:p>
          <a:p>
            <a:r>
              <a:rPr lang="en-US" altLang="en-IT" sz="2000"/>
              <a:t>on the </a:t>
            </a:r>
          </a:p>
          <a:p>
            <a:r>
              <a:rPr lang="en-US" altLang="en-IT" sz="2000"/>
              <a:t>defectiveness of software</a:t>
            </a:r>
          </a:p>
        </p:txBody>
      </p:sp>
      <p:sp>
        <p:nvSpPr>
          <p:cNvPr id="20486" name="Rectangle 6">
            <a:extLst>
              <a:ext uri="{FF2B5EF4-FFF2-40B4-BE49-F238E27FC236}">
                <a16:creationId xmlns:a16="http://schemas.microsoft.com/office/drawing/2014/main" id="{75DAB708-1D36-F4EB-F43E-47B1F87E0F7F}"/>
              </a:ext>
            </a:extLst>
          </p:cNvPr>
          <p:cNvSpPr>
            <a:spLocks noChangeArrowheads="1"/>
          </p:cNvSpPr>
          <p:nvPr/>
        </p:nvSpPr>
        <p:spPr bwMode="auto">
          <a:xfrm>
            <a:off x="2743200" y="2286000"/>
            <a:ext cx="3897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IT" sz="2000"/>
              <a:t>Two aspects of defect prediction:</a:t>
            </a:r>
          </a:p>
        </p:txBody>
      </p:sp>
      <p:sp>
        <p:nvSpPr>
          <p:cNvPr id="103431" name="AutoShape 7">
            <a:extLst>
              <a:ext uri="{FF2B5EF4-FFF2-40B4-BE49-F238E27FC236}">
                <a16:creationId xmlns:a16="http://schemas.microsoft.com/office/drawing/2014/main" id="{FA93A706-4528-F8C5-6841-1B904EFE4B1F}"/>
              </a:ext>
            </a:extLst>
          </p:cNvPr>
          <p:cNvSpPr>
            <a:spLocks noChangeArrowheads="1"/>
          </p:cNvSpPr>
          <p:nvPr/>
        </p:nvSpPr>
        <p:spPr bwMode="auto">
          <a:xfrm>
            <a:off x="609600" y="4343400"/>
            <a:ext cx="914400" cy="1600200"/>
          </a:xfrm>
          <a:prstGeom prst="curvedRightArrow">
            <a:avLst>
              <a:gd name="adj1" fmla="val 35000"/>
              <a:gd name="adj2" fmla="val 70000"/>
              <a:gd name="adj3" fmla="val 33333"/>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IT" altLang="en-IT"/>
          </a:p>
        </p:txBody>
      </p:sp>
      <p:sp>
        <p:nvSpPr>
          <p:cNvPr id="103432" name="AutoShape 8">
            <a:extLst>
              <a:ext uri="{FF2B5EF4-FFF2-40B4-BE49-F238E27FC236}">
                <a16:creationId xmlns:a16="http://schemas.microsoft.com/office/drawing/2014/main" id="{C2A04CF6-F75A-7303-7142-1E303AEE99B8}"/>
              </a:ext>
            </a:extLst>
          </p:cNvPr>
          <p:cNvSpPr>
            <a:spLocks noChangeArrowheads="1"/>
          </p:cNvSpPr>
          <p:nvPr/>
        </p:nvSpPr>
        <p:spPr bwMode="auto">
          <a:xfrm>
            <a:off x="7543800" y="4267200"/>
            <a:ext cx="914400" cy="1600200"/>
          </a:xfrm>
          <a:prstGeom prst="curvedLeftArrow">
            <a:avLst>
              <a:gd name="adj1" fmla="val 35000"/>
              <a:gd name="adj2" fmla="val 70000"/>
              <a:gd name="adj3" fmla="val 33333"/>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IT" altLang="en-IT"/>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7408" y="1325699"/>
            <a:ext cx="8669351" cy="5839163"/>
          </a:xfrm>
          <a:prstGeom prst="rect">
            <a:avLst/>
          </a:prstGeom>
          <a:noFill/>
        </p:spPr>
        <p:txBody>
          <a:bodyPr wrap="square" rtlCol="0">
            <a:spAutoFit/>
          </a:bodyPr>
          <a:lstStyle/>
          <a:p>
            <a:pPr marL="278681" indent="-278681" algn="just">
              <a:lnSpc>
                <a:spcPct val="150000"/>
              </a:lnSpc>
              <a:buFont typeface="Wingdings" pitchFamily="2" charset="2"/>
              <a:buChar char="q"/>
            </a:pPr>
            <a:r>
              <a:rPr lang="en-US" sz="2000" b="1" dirty="0">
                <a:solidFill>
                  <a:srgbClr val="006633"/>
                </a:solidFill>
              </a:rPr>
              <a:t>Some software bugs have been linked to serious disasters</a:t>
            </a:r>
            <a:r>
              <a:rPr lang="en-US" sz="2000" b="1" dirty="0">
                <a:solidFill>
                  <a:srgbClr val="000000"/>
                </a:solidFill>
              </a:rPr>
              <a:t>:</a:t>
            </a:r>
          </a:p>
          <a:p>
            <a:pPr marL="278681" indent="-278681" algn="just">
              <a:lnSpc>
                <a:spcPct val="150000"/>
              </a:lnSpc>
            </a:pPr>
            <a:endParaRPr lang="en-US" sz="2000" b="1" dirty="0">
              <a:solidFill>
                <a:srgbClr val="000000"/>
              </a:solidFill>
            </a:endParaRPr>
          </a:p>
          <a:p>
            <a:pPr marL="621603" lvl="1" indent="-278681" algn="just">
              <a:lnSpc>
                <a:spcPct val="150000"/>
              </a:lnSpc>
              <a:buFont typeface="+mj-lt"/>
              <a:buAutoNum type="arabicPeriod"/>
            </a:pPr>
            <a:r>
              <a:rPr lang="en-US" sz="2000" dirty="0">
                <a:solidFill>
                  <a:srgbClr val="000000"/>
                </a:solidFill>
              </a:rPr>
              <a:t>Bugs in code that controlled the Therac-25 radiation therapy machine were directly responsible for 1000’s of patient deaths in the 1980s. </a:t>
            </a:r>
          </a:p>
          <a:p>
            <a:pPr marL="621603" lvl="1" indent="-278681" algn="just">
              <a:lnSpc>
                <a:spcPct val="150000"/>
              </a:lnSpc>
              <a:buFont typeface="+mj-lt"/>
              <a:buAutoNum type="arabicPeriod"/>
            </a:pPr>
            <a:r>
              <a:rPr lang="en-US" sz="2000" dirty="0">
                <a:solidFill>
                  <a:srgbClr val="000000"/>
                </a:solidFill>
              </a:rPr>
              <a:t>In 1996, the European Space Agency's US$1 billion prototype Ariane 5 rocket had to be destroyed less than a minute after launch due to a bug in the on-board guidance computer program. </a:t>
            </a:r>
          </a:p>
          <a:p>
            <a:pPr marL="621603" lvl="1" indent="-278681" algn="just">
              <a:lnSpc>
                <a:spcPct val="150000"/>
              </a:lnSpc>
              <a:buFont typeface="+mj-lt"/>
              <a:buAutoNum type="arabicPeriod"/>
            </a:pPr>
            <a:r>
              <a:rPr lang="en-US" sz="2000" dirty="0">
                <a:solidFill>
                  <a:srgbClr val="000000"/>
                </a:solidFill>
              </a:rPr>
              <a:t>In 2002, a study commissioned by the US Department of Commerce's National Institute of Standards and Technology concluded that:</a:t>
            </a:r>
          </a:p>
          <a:p>
            <a:endParaRPr lang="en-US" sz="2000" dirty="0">
              <a:solidFill>
                <a:srgbClr val="000000"/>
              </a:solidFill>
            </a:endParaRPr>
          </a:p>
          <a:p>
            <a:pPr algn="ctr"/>
            <a:r>
              <a:rPr lang="en-US" sz="2000" b="1" dirty="0">
                <a:solidFill>
                  <a:srgbClr val="006633"/>
                </a:solidFill>
              </a:rPr>
              <a:t>"software bugs, or errors, are so prevalent and so detrimental that they cost the US economy an estimated $59 billion annually, or about 0.6 percent of the gross domestic product".</a:t>
            </a:r>
          </a:p>
          <a:p>
            <a:pPr marL="278681" indent="-278681" algn="just">
              <a:lnSpc>
                <a:spcPct val="150000"/>
              </a:lnSpc>
              <a:buFont typeface="+mj-lt"/>
              <a:buAutoNum type="arabicPeriod"/>
            </a:pPr>
            <a:endParaRPr lang="en-US" sz="2000" dirty="0">
              <a:solidFill>
                <a:srgbClr val="000000"/>
              </a:solidFill>
              <a:latin typeface="Lato Regular"/>
            </a:endParaRPr>
          </a:p>
        </p:txBody>
      </p:sp>
      <p:sp>
        <p:nvSpPr>
          <p:cNvPr id="2" name="TextBox 1">
            <a:extLst>
              <a:ext uri="{FF2B5EF4-FFF2-40B4-BE49-F238E27FC236}">
                <a16:creationId xmlns:a16="http://schemas.microsoft.com/office/drawing/2014/main" id="{134005B7-020E-80CE-9598-50AC2BBA9C1D}"/>
              </a:ext>
            </a:extLst>
          </p:cNvPr>
          <p:cNvSpPr txBox="1"/>
          <p:nvPr/>
        </p:nvSpPr>
        <p:spPr>
          <a:xfrm>
            <a:off x="1731981" y="247425"/>
            <a:ext cx="5604734" cy="769441"/>
          </a:xfrm>
          <a:prstGeom prst="rect">
            <a:avLst/>
          </a:prstGeom>
          <a:noFill/>
        </p:spPr>
        <p:txBody>
          <a:bodyPr wrap="square" rtlCol="0">
            <a:spAutoFit/>
          </a:bodyPr>
          <a:lstStyle/>
          <a:p>
            <a:r>
              <a:rPr lang="en-GB" sz="4400" b="1" dirty="0"/>
              <a:t>A</a:t>
            </a:r>
            <a:r>
              <a:rPr lang="en-IT" sz="4400" b="1" dirty="0"/>
              <a:t> Few Fun Facts</a:t>
            </a:r>
          </a:p>
        </p:txBody>
      </p:sp>
    </p:spTree>
    <p:extLst>
      <p:ext uri="{BB962C8B-B14F-4D97-AF65-F5344CB8AC3E}">
        <p14:creationId xmlns:p14="http://schemas.microsoft.com/office/powerpoint/2010/main" val="35324362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587DE19F-0E1D-5C23-9B36-8B1323E5CBAA}"/>
              </a:ext>
            </a:extLst>
          </p:cNvPr>
          <p:cNvSpPr>
            <a:spLocks noGrp="1" noChangeArrowheads="1"/>
          </p:cNvSpPr>
          <p:nvPr>
            <p:ph type="title"/>
          </p:nvPr>
        </p:nvSpPr>
        <p:spPr>
          <a:xfrm>
            <a:off x="1066800" y="457200"/>
            <a:ext cx="7772400" cy="990600"/>
          </a:xfrm>
        </p:spPr>
        <p:txBody>
          <a:bodyPr/>
          <a:lstStyle/>
          <a:p>
            <a:pPr eaLnBrk="1" hangingPunct="1"/>
            <a:r>
              <a:rPr lang="en-US" altLang="en-IT" sz="2800" b="1"/>
              <a:t>One Possible Proposal of </a:t>
            </a:r>
            <a:br>
              <a:rPr lang="en-US" altLang="en-IT" sz="2800" b="1"/>
            </a:br>
            <a:r>
              <a:rPr lang="en-US" altLang="en-IT" sz="2800" b="1">
                <a:solidFill>
                  <a:schemeClr val="hlink"/>
                </a:solidFill>
              </a:rPr>
              <a:t>Change Metrics</a:t>
            </a:r>
            <a:endParaRPr lang="en-US" altLang="en-IT" sz="2800"/>
          </a:p>
        </p:txBody>
      </p:sp>
      <p:pic>
        <p:nvPicPr>
          <p:cNvPr id="28675" name="Picture 3">
            <a:extLst>
              <a:ext uri="{FF2B5EF4-FFF2-40B4-BE49-F238E27FC236}">
                <a16:creationId xmlns:a16="http://schemas.microsoft.com/office/drawing/2014/main" id="{660F9EB2-3848-AF8C-22B2-553C7B054745}"/>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5327650" y="990600"/>
            <a:ext cx="3816350" cy="5486400"/>
          </a:xfrm>
        </p:spPr>
      </p:pic>
      <p:sp>
        <p:nvSpPr>
          <p:cNvPr id="107524" name="Rectangle 4">
            <a:extLst>
              <a:ext uri="{FF2B5EF4-FFF2-40B4-BE49-F238E27FC236}">
                <a16:creationId xmlns:a16="http://schemas.microsoft.com/office/drawing/2014/main" id="{65DC1136-25E2-6963-D7A5-99C8BC6E39BD}"/>
              </a:ext>
            </a:extLst>
          </p:cNvPr>
          <p:cNvSpPr>
            <a:spLocks noChangeArrowheads="1"/>
          </p:cNvSpPr>
          <p:nvPr/>
        </p:nvSpPr>
        <p:spPr bwMode="auto">
          <a:xfrm>
            <a:off x="838200" y="2286000"/>
            <a:ext cx="35496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IT"/>
              <a:t>renaming or moving software elements</a:t>
            </a:r>
          </a:p>
        </p:txBody>
      </p:sp>
      <p:sp>
        <p:nvSpPr>
          <p:cNvPr id="107525" name="Line 5">
            <a:extLst>
              <a:ext uri="{FF2B5EF4-FFF2-40B4-BE49-F238E27FC236}">
                <a16:creationId xmlns:a16="http://schemas.microsoft.com/office/drawing/2014/main" id="{0732C962-1873-4EBA-8013-5E03E5C9CC42}"/>
              </a:ext>
            </a:extLst>
          </p:cNvPr>
          <p:cNvSpPr>
            <a:spLocks noChangeShapeType="1"/>
          </p:cNvSpPr>
          <p:nvPr/>
        </p:nvSpPr>
        <p:spPr bwMode="auto">
          <a:xfrm flipV="1">
            <a:off x="3657600" y="1905000"/>
            <a:ext cx="17526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T"/>
          </a:p>
        </p:txBody>
      </p:sp>
      <p:sp>
        <p:nvSpPr>
          <p:cNvPr id="107526" name="Rectangle 6">
            <a:extLst>
              <a:ext uri="{FF2B5EF4-FFF2-40B4-BE49-F238E27FC236}">
                <a16:creationId xmlns:a16="http://schemas.microsoft.com/office/drawing/2014/main" id="{70CBA614-B106-6B40-241B-0058F4DF234E}"/>
              </a:ext>
            </a:extLst>
          </p:cNvPr>
          <p:cNvSpPr>
            <a:spLocks noChangeArrowheads="1"/>
          </p:cNvSpPr>
          <p:nvPr/>
        </p:nvSpPr>
        <p:spPr bwMode="auto">
          <a:xfrm>
            <a:off x="0" y="3276600"/>
            <a:ext cx="51038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IT"/>
              <a:t>the number of files that have been committed together with file x</a:t>
            </a:r>
          </a:p>
        </p:txBody>
      </p:sp>
      <p:sp>
        <p:nvSpPr>
          <p:cNvPr id="107527" name="Line 7">
            <a:extLst>
              <a:ext uri="{FF2B5EF4-FFF2-40B4-BE49-F238E27FC236}">
                <a16:creationId xmlns:a16="http://schemas.microsoft.com/office/drawing/2014/main" id="{9E27431D-E12A-ACA3-F85B-CC260D37A92F}"/>
              </a:ext>
            </a:extLst>
          </p:cNvPr>
          <p:cNvSpPr>
            <a:spLocks noChangeShapeType="1"/>
          </p:cNvSpPr>
          <p:nvPr/>
        </p:nvSpPr>
        <p:spPr bwMode="auto">
          <a:xfrm>
            <a:off x="4267200" y="3886200"/>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T"/>
          </a:p>
        </p:txBody>
      </p:sp>
      <p:sp>
        <p:nvSpPr>
          <p:cNvPr id="107528" name="Line 8">
            <a:extLst>
              <a:ext uri="{FF2B5EF4-FFF2-40B4-BE49-F238E27FC236}">
                <a16:creationId xmlns:a16="http://schemas.microsoft.com/office/drawing/2014/main" id="{3D68FB59-743F-A702-9735-1BF3EB4F99E0}"/>
              </a:ext>
            </a:extLst>
          </p:cNvPr>
          <p:cNvSpPr>
            <a:spLocks noChangeShapeType="1"/>
          </p:cNvSpPr>
          <p:nvPr/>
        </p:nvSpPr>
        <p:spPr bwMode="auto">
          <a:xfrm>
            <a:off x="4267200" y="3886200"/>
            <a:ext cx="114300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T"/>
          </a:p>
        </p:txBody>
      </p:sp>
      <p:sp>
        <p:nvSpPr>
          <p:cNvPr id="107529" name="Rectangle 9">
            <a:extLst>
              <a:ext uri="{FF2B5EF4-FFF2-40B4-BE49-F238E27FC236}">
                <a16:creationId xmlns:a16="http://schemas.microsoft.com/office/drawing/2014/main" id="{A270AAE7-E8E4-DDBF-7088-45A14966524A}"/>
              </a:ext>
            </a:extLst>
          </p:cNvPr>
          <p:cNvSpPr>
            <a:spLocks noChangeArrowheads="1"/>
          </p:cNvSpPr>
          <p:nvPr/>
        </p:nvSpPr>
        <p:spPr bwMode="auto">
          <a:xfrm>
            <a:off x="152400" y="4267200"/>
            <a:ext cx="40020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IT"/>
              <a:t>in weeks, starting from release date to its first appearance</a:t>
            </a:r>
          </a:p>
        </p:txBody>
      </p:sp>
      <p:sp>
        <p:nvSpPr>
          <p:cNvPr id="107530" name="Line 10">
            <a:extLst>
              <a:ext uri="{FF2B5EF4-FFF2-40B4-BE49-F238E27FC236}">
                <a16:creationId xmlns:a16="http://schemas.microsoft.com/office/drawing/2014/main" id="{DCE498CA-7079-5226-F615-485A2E694FCF}"/>
              </a:ext>
            </a:extLst>
          </p:cNvPr>
          <p:cNvSpPr>
            <a:spLocks noChangeShapeType="1"/>
          </p:cNvSpPr>
          <p:nvPr/>
        </p:nvSpPr>
        <p:spPr bwMode="auto">
          <a:xfrm>
            <a:off x="3352800" y="4953000"/>
            <a:ext cx="21336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T"/>
          </a:p>
        </p:txBody>
      </p:sp>
      <p:pic>
        <p:nvPicPr>
          <p:cNvPr id="107531" name="Picture 11">
            <a:extLst>
              <a:ext uri="{FF2B5EF4-FFF2-40B4-BE49-F238E27FC236}">
                <a16:creationId xmlns:a16="http://schemas.microsoft.com/office/drawing/2014/main" id="{CBFD388E-66A0-2D94-8544-5E1C193D7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11800"/>
            <a:ext cx="44450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32" name="Line 12">
            <a:extLst>
              <a:ext uri="{FF2B5EF4-FFF2-40B4-BE49-F238E27FC236}">
                <a16:creationId xmlns:a16="http://schemas.microsoft.com/office/drawing/2014/main" id="{EE1EDF68-C820-BA40-CFE2-3852BC51FE6D}"/>
              </a:ext>
            </a:extLst>
          </p:cNvPr>
          <p:cNvSpPr>
            <a:spLocks noChangeShapeType="1"/>
          </p:cNvSpPr>
          <p:nvPr/>
        </p:nvSpPr>
        <p:spPr bwMode="auto">
          <a:xfrm>
            <a:off x="4114800" y="5867400"/>
            <a:ext cx="1295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T"/>
          </a:p>
        </p:txBody>
      </p:sp>
      <p:sp>
        <p:nvSpPr>
          <p:cNvPr id="107533" name="AutoShape 13">
            <a:extLst>
              <a:ext uri="{FF2B5EF4-FFF2-40B4-BE49-F238E27FC236}">
                <a16:creationId xmlns:a16="http://schemas.microsoft.com/office/drawing/2014/main" id="{BEC25F7A-F197-AB69-F820-8C074AE51DCE}"/>
              </a:ext>
            </a:extLst>
          </p:cNvPr>
          <p:cNvSpPr>
            <a:spLocks noChangeArrowheads="1"/>
          </p:cNvSpPr>
          <p:nvPr/>
        </p:nvSpPr>
        <p:spPr bwMode="auto">
          <a:xfrm>
            <a:off x="5181600" y="1524000"/>
            <a:ext cx="228600" cy="76200"/>
          </a:xfrm>
          <a:prstGeom prst="rightArrow">
            <a:avLst>
              <a:gd name="adj1" fmla="val 50000"/>
              <a:gd name="adj2" fmla="val 75000"/>
            </a:avLst>
          </a:prstGeom>
          <a:solidFill>
            <a:schemeClr val="hlink"/>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IT" altLang="en-IT">
              <a:solidFill>
                <a:schemeClr val="hlink"/>
              </a:solidFill>
            </a:endParaRPr>
          </a:p>
        </p:txBody>
      </p:sp>
      <p:sp>
        <p:nvSpPr>
          <p:cNvPr id="107534" name="AutoShape 14">
            <a:extLst>
              <a:ext uri="{FF2B5EF4-FFF2-40B4-BE49-F238E27FC236}">
                <a16:creationId xmlns:a16="http://schemas.microsoft.com/office/drawing/2014/main" id="{3FBE8FC2-46E7-8006-DB0A-C0F83CC32C49}"/>
              </a:ext>
            </a:extLst>
          </p:cNvPr>
          <p:cNvSpPr>
            <a:spLocks noChangeArrowheads="1"/>
          </p:cNvSpPr>
          <p:nvPr/>
        </p:nvSpPr>
        <p:spPr bwMode="auto">
          <a:xfrm>
            <a:off x="5181600" y="2133600"/>
            <a:ext cx="228600" cy="76200"/>
          </a:xfrm>
          <a:prstGeom prst="rightArrow">
            <a:avLst>
              <a:gd name="adj1" fmla="val 50000"/>
              <a:gd name="adj2" fmla="val 75000"/>
            </a:avLst>
          </a:prstGeom>
          <a:solidFill>
            <a:schemeClr val="hlink"/>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IT" altLang="en-IT"/>
          </a:p>
        </p:txBody>
      </p:sp>
      <p:sp>
        <p:nvSpPr>
          <p:cNvPr id="107535" name="AutoShape 15">
            <a:extLst>
              <a:ext uri="{FF2B5EF4-FFF2-40B4-BE49-F238E27FC236}">
                <a16:creationId xmlns:a16="http://schemas.microsoft.com/office/drawing/2014/main" id="{F97116C0-F769-7E46-17A9-3CEC52A8B2B6}"/>
              </a:ext>
            </a:extLst>
          </p:cNvPr>
          <p:cNvSpPr>
            <a:spLocks noChangeArrowheads="1"/>
          </p:cNvSpPr>
          <p:nvPr/>
        </p:nvSpPr>
        <p:spPr bwMode="auto">
          <a:xfrm>
            <a:off x="5181600" y="4495800"/>
            <a:ext cx="228600" cy="76200"/>
          </a:xfrm>
          <a:prstGeom prst="rightArrow">
            <a:avLst>
              <a:gd name="adj1" fmla="val 50000"/>
              <a:gd name="adj2" fmla="val 75000"/>
            </a:avLst>
          </a:prstGeom>
          <a:solidFill>
            <a:schemeClr val="hlink"/>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IT" altLang="en-IT"/>
          </a:p>
        </p:txBody>
      </p:sp>
      <p:sp>
        <p:nvSpPr>
          <p:cNvPr id="107536" name="AutoShape 16">
            <a:extLst>
              <a:ext uri="{FF2B5EF4-FFF2-40B4-BE49-F238E27FC236}">
                <a16:creationId xmlns:a16="http://schemas.microsoft.com/office/drawing/2014/main" id="{B671F1E4-B26C-D6EC-951F-1220CFEE5EAB}"/>
              </a:ext>
            </a:extLst>
          </p:cNvPr>
          <p:cNvSpPr>
            <a:spLocks noChangeArrowheads="1"/>
          </p:cNvSpPr>
          <p:nvPr/>
        </p:nvSpPr>
        <p:spPr bwMode="auto">
          <a:xfrm>
            <a:off x="5181600" y="1752600"/>
            <a:ext cx="228600" cy="76200"/>
          </a:xfrm>
          <a:prstGeom prst="rightArrow">
            <a:avLst>
              <a:gd name="adj1" fmla="val 50000"/>
              <a:gd name="adj2" fmla="val 75000"/>
            </a:avLst>
          </a:prstGeom>
          <a:solidFill>
            <a:schemeClr val="hlink"/>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IT" altLang="en-IT"/>
          </a:p>
        </p:txBody>
      </p:sp>
      <p:sp>
        <p:nvSpPr>
          <p:cNvPr id="107537" name="Rectangle 17">
            <a:extLst>
              <a:ext uri="{FF2B5EF4-FFF2-40B4-BE49-F238E27FC236}">
                <a16:creationId xmlns:a16="http://schemas.microsoft.com/office/drawing/2014/main" id="{3FD692F1-6AA7-0CAE-2631-7A6A813646D3}"/>
              </a:ext>
            </a:extLst>
          </p:cNvPr>
          <p:cNvSpPr>
            <a:spLocks noChangeArrowheads="1"/>
          </p:cNvSpPr>
          <p:nvPr/>
        </p:nvSpPr>
        <p:spPr bwMode="auto">
          <a:xfrm>
            <a:off x="3606800" y="26003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IT" altLang="en-IT"/>
          </a:p>
        </p:txBody>
      </p:sp>
      <p:sp>
        <p:nvSpPr>
          <p:cNvPr id="107538" name="AutoShape 18">
            <a:extLst>
              <a:ext uri="{FF2B5EF4-FFF2-40B4-BE49-F238E27FC236}">
                <a16:creationId xmlns:a16="http://schemas.microsoft.com/office/drawing/2014/main" id="{5D912FD3-20FC-AEB3-1A1F-D655A5F47C0B}"/>
              </a:ext>
            </a:extLst>
          </p:cNvPr>
          <p:cNvSpPr>
            <a:spLocks noChangeArrowheads="1"/>
          </p:cNvSpPr>
          <p:nvPr/>
        </p:nvSpPr>
        <p:spPr bwMode="auto">
          <a:xfrm>
            <a:off x="5181600" y="2438400"/>
            <a:ext cx="228600" cy="76200"/>
          </a:xfrm>
          <a:prstGeom prst="rightArrow">
            <a:avLst>
              <a:gd name="adj1" fmla="val 50000"/>
              <a:gd name="adj2" fmla="val 75000"/>
            </a:avLst>
          </a:prstGeom>
          <a:solidFill>
            <a:schemeClr val="hlink"/>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IT" altLang="en-IT"/>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2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75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5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52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75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5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75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53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75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75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5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7536"/>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1075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7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p:bldP spid="107526" grpId="0"/>
      <p:bldP spid="107529" grpId="0"/>
      <p:bldP spid="107533" grpId="0" animBg="1"/>
      <p:bldP spid="107534" grpId="0" animBg="1"/>
      <p:bldP spid="107535" grpId="0" animBg="1"/>
      <p:bldP spid="107536" grpId="0" animBg="1"/>
      <p:bldP spid="107537" grpId="0"/>
      <p:bldP spid="10753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FE29504-023C-3FA7-0CE1-A0CB275A41BE}"/>
              </a:ext>
            </a:extLst>
          </p:cNvPr>
          <p:cNvSpPr>
            <a:spLocks noGrp="1" noChangeArrowheads="1"/>
          </p:cNvSpPr>
          <p:nvPr>
            <p:ph type="title"/>
          </p:nvPr>
        </p:nvSpPr>
        <p:spPr>
          <a:xfrm>
            <a:off x="1066800" y="381000"/>
            <a:ext cx="7793038" cy="1143000"/>
          </a:xfrm>
        </p:spPr>
        <p:txBody>
          <a:bodyPr/>
          <a:lstStyle/>
          <a:p>
            <a:pPr eaLnBrk="1" hangingPunct="1"/>
            <a:r>
              <a:rPr lang="en-US" altLang="en-IT" sz="2800" b="1"/>
              <a:t>Results</a:t>
            </a:r>
            <a:br>
              <a:rPr lang="en-US" altLang="en-IT" sz="2800" b="1"/>
            </a:br>
            <a:r>
              <a:rPr lang="en-US" altLang="en-IT" sz="2800" b="1"/>
              <a:t>Assessing Classification Accuracy</a:t>
            </a:r>
            <a:endParaRPr lang="en-US" altLang="en-IT"/>
          </a:p>
        </p:txBody>
      </p:sp>
      <p:sp>
        <p:nvSpPr>
          <p:cNvPr id="34819" name="Rectangle 3">
            <a:extLst>
              <a:ext uri="{FF2B5EF4-FFF2-40B4-BE49-F238E27FC236}">
                <a16:creationId xmlns:a16="http://schemas.microsoft.com/office/drawing/2014/main" id="{59679A24-E900-2435-051D-754F20EB7CC6}"/>
              </a:ext>
            </a:extLst>
          </p:cNvPr>
          <p:cNvSpPr>
            <a:spLocks noGrp="1" noChangeArrowheads="1"/>
          </p:cNvSpPr>
          <p:nvPr>
            <p:ph type="body" idx="1"/>
          </p:nvPr>
        </p:nvSpPr>
        <p:spPr/>
        <p:txBody>
          <a:bodyPr/>
          <a:lstStyle/>
          <a:p>
            <a:pPr eaLnBrk="1" hangingPunct="1">
              <a:buFont typeface="Wingdings" pitchFamily="2" charset="2"/>
              <a:buNone/>
            </a:pPr>
            <a:r>
              <a:rPr lang="en-US" altLang="en-IT"/>
              <a:t> </a:t>
            </a:r>
          </a:p>
        </p:txBody>
      </p:sp>
      <p:pic>
        <p:nvPicPr>
          <p:cNvPr id="34820" name="Picture 4">
            <a:extLst>
              <a:ext uri="{FF2B5EF4-FFF2-40B4-BE49-F238E27FC236}">
                <a16:creationId xmlns:a16="http://schemas.microsoft.com/office/drawing/2014/main" id="{771F9BCC-40D7-149F-1EA0-FE1E1503C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981200"/>
            <a:ext cx="39116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a:extLst>
              <a:ext uri="{FF2B5EF4-FFF2-40B4-BE49-F238E27FC236}">
                <a16:creationId xmlns:a16="http://schemas.microsoft.com/office/drawing/2014/main" id="{F94F94EC-85E5-4665-C538-7472BCC5DD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57404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B8B5301-3F13-FE10-8C52-C55888537C5F}"/>
              </a:ext>
            </a:extLst>
          </p:cNvPr>
          <p:cNvSpPr>
            <a:spLocks noGrp="1" noChangeArrowheads="1"/>
          </p:cNvSpPr>
          <p:nvPr>
            <p:ph type="title"/>
          </p:nvPr>
        </p:nvSpPr>
        <p:spPr>
          <a:xfrm>
            <a:off x="990600" y="457200"/>
            <a:ext cx="7772400" cy="838200"/>
          </a:xfrm>
        </p:spPr>
        <p:txBody>
          <a:bodyPr>
            <a:normAutofit fontScale="90000"/>
          </a:bodyPr>
          <a:lstStyle/>
          <a:p>
            <a:pPr eaLnBrk="1" hangingPunct="1"/>
            <a:r>
              <a:rPr lang="en-US" altLang="en-IT" sz="2800" b="1"/>
              <a:t>Accuracy Classification Results</a:t>
            </a:r>
            <a:br>
              <a:rPr lang="en-US" altLang="en-IT" sz="2800" b="1"/>
            </a:br>
            <a:endParaRPr lang="en-US" altLang="en-IT" sz="2800"/>
          </a:p>
        </p:txBody>
      </p:sp>
      <p:sp>
        <p:nvSpPr>
          <p:cNvPr id="112643" name="Rectangle 3">
            <a:extLst>
              <a:ext uri="{FF2B5EF4-FFF2-40B4-BE49-F238E27FC236}">
                <a16:creationId xmlns:a16="http://schemas.microsoft.com/office/drawing/2014/main" id="{F14AB093-E93E-9E02-DE34-99A2A39822BB}"/>
              </a:ext>
            </a:extLst>
          </p:cNvPr>
          <p:cNvSpPr>
            <a:spLocks noGrp="1" noChangeArrowheads="1"/>
          </p:cNvSpPr>
          <p:nvPr>
            <p:ph type="body" idx="1"/>
          </p:nvPr>
        </p:nvSpPr>
        <p:spPr>
          <a:xfrm>
            <a:off x="0" y="2971800"/>
            <a:ext cx="3657600" cy="3276600"/>
          </a:xfrm>
        </p:spPr>
        <p:txBody>
          <a:bodyPr>
            <a:normAutofit lnSpcReduction="10000"/>
          </a:bodyPr>
          <a:lstStyle/>
          <a:p>
            <a:pPr marL="533400" indent="-533400" eaLnBrk="1" hangingPunct="1">
              <a:buFont typeface="Wingdings" pitchFamily="2" charset="2"/>
              <a:buNone/>
            </a:pPr>
            <a:r>
              <a:rPr lang="en-US" altLang="en-IT" sz="1600"/>
              <a:t> By analyzing the decision trees:</a:t>
            </a:r>
          </a:p>
          <a:p>
            <a:pPr marL="533400" indent="-533400" eaLnBrk="1" hangingPunct="1">
              <a:buFont typeface="Wingdings" pitchFamily="2" charset="2"/>
              <a:buNone/>
            </a:pPr>
            <a:r>
              <a:rPr lang="en-US" altLang="en-IT" sz="1600">
                <a:solidFill>
                  <a:schemeClr val="hlink"/>
                </a:solidFill>
              </a:rPr>
              <a:t>Defect Free:</a:t>
            </a:r>
            <a:endParaRPr lang="en-US" altLang="en-IT" sz="1600"/>
          </a:p>
          <a:p>
            <a:pPr marL="533400" indent="-533400" eaLnBrk="1" hangingPunct="1"/>
            <a:r>
              <a:rPr lang="en-US" altLang="en-IT" sz="1600">
                <a:latin typeface="Times New Roman" panose="02020603050405020304" pitchFamily="18" charset="0"/>
              </a:rPr>
              <a:t>Large MAX_CHANGESET or</a:t>
            </a:r>
          </a:p>
          <a:p>
            <a:pPr marL="533400" indent="-533400" eaLnBrk="1" hangingPunct="1">
              <a:buFont typeface="Wingdings" pitchFamily="2" charset="2"/>
              <a:buNone/>
            </a:pPr>
            <a:r>
              <a:rPr lang="en-US" altLang="en-IT" sz="1600">
                <a:latin typeface="Times New Roman" panose="02020603050405020304" pitchFamily="18" charset="0"/>
              </a:rPr>
              <a:t>	Low REVISIONS</a:t>
            </a:r>
          </a:p>
          <a:p>
            <a:pPr marL="533400" indent="-533400" eaLnBrk="1" hangingPunct="1"/>
            <a:r>
              <a:rPr lang="en-US" altLang="en-IT" sz="1600">
                <a:latin typeface="Times New Roman" panose="02020603050405020304" pitchFamily="18" charset="0"/>
              </a:rPr>
              <a:t>Smaller MAX_CHANGESET and</a:t>
            </a:r>
          </a:p>
          <a:p>
            <a:pPr marL="533400" indent="-533400" eaLnBrk="1" hangingPunct="1">
              <a:buFont typeface="Wingdings" pitchFamily="2" charset="2"/>
              <a:buNone/>
            </a:pPr>
            <a:r>
              <a:rPr lang="en-US" altLang="en-IT" sz="1600">
                <a:latin typeface="Times New Roman" panose="02020603050405020304" pitchFamily="18" charset="0"/>
              </a:rPr>
              <a:t>	 Low REVISIONS and</a:t>
            </a:r>
          </a:p>
          <a:p>
            <a:pPr marL="533400" indent="-533400" eaLnBrk="1" hangingPunct="1">
              <a:buFont typeface="Wingdings" pitchFamily="2" charset="2"/>
              <a:buNone/>
            </a:pPr>
            <a:r>
              <a:rPr lang="en-US" altLang="en-IT" sz="1600">
                <a:latin typeface="Times New Roman" panose="02020603050405020304" pitchFamily="18" charset="0"/>
              </a:rPr>
              <a:t>	REFACTORINGS</a:t>
            </a:r>
          </a:p>
          <a:p>
            <a:pPr marL="533400" indent="-533400" eaLnBrk="1" hangingPunct="1">
              <a:buFont typeface="Wingdings" pitchFamily="2" charset="2"/>
              <a:buNone/>
            </a:pPr>
            <a:endParaRPr lang="en-US" altLang="en-IT" sz="1600">
              <a:latin typeface="Times New Roman" panose="02020603050405020304" pitchFamily="18" charset="0"/>
            </a:endParaRPr>
          </a:p>
          <a:p>
            <a:pPr marL="533400" indent="-533400" eaLnBrk="1" hangingPunct="1">
              <a:buFont typeface="Wingdings" pitchFamily="2" charset="2"/>
              <a:buNone/>
            </a:pPr>
            <a:r>
              <a:rPr lang="en-US" altLang="en-IT" sz="1600">
                <a:solidFill>
                  <a:schemeClr val="hlink"/>
                </a:solidFill>
                <a:latin typeface="Times New Roman" panose="02020603050405020304" pitchFamily="18" charset="0"/>
              </a:rPr>
              <a:t>Defect Prone:</a:t>
            </a:r>
            <a:r>
              <a:rPr lang="en-US" altLang="en-IT" sz="1600">
                <a:latin typeface="Times New Roman" panose="02020603050405020304" pitchFamily="18" charset="0"/>
              </a:rPr>
              <a:t> </a:t>
            </a:r>
          </a:p>
          <a:p>
            <a:pPr marL="533400" indent="-533400" eaLnBrk="1" hangingPunct="1"/>
            <a:r>
              <a:rPr lang="en-US" altLang="en-IT" sz="1600">
                <a:latin typeface="Times New Roman" panose="02020603050405020304" pitchFamily="18" charset="0"/>
              </a:rPr>
              <a:t>High number of BUGFIXES</a:t>
            </a:r>
          </a:p>
          <a:p>
            <a:pPr marL="533400" indent="-533400" eaLnBrk="1" hangingPunct="1"/>
            <a:endParaRPr lang="en-US" altLang="en-IT" sz="1600"/>
          </a:p>
        </p:txBody>
      </p:sp>
      <p:pic>
        <p:nvPicPr>
          <p:cNvPr id="36868" name="Picture 4">
            <a:extLst>
              <a:ext uri="{FF2B5EF4-FFF2-40B4-BE49-F238E27FC236}">
                <a16:creationId xmlns:a16="http://schemas.microsoft.com/office/drawing/2014/main" id="{800A8668-1D67-42FB-0B24-18395CC12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800" y="838200"/>
            <a:ext cx="56642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9083BB1-9991-94C0-576B-D5EA0A476C51}"/>
              </a:ext>
            </a:extLst>
          </p:cNvPr>
          <p:cNvSpPr>
            <a:spLocks noGrp="1" noChangeArrowheads="1"/>
          </p:cNvSpPr>
          <p:nvPr>
            <p:ph type="title"/>
          </p:nvPr>
        </p:nvSpPr>
        <p:spPr>
          <a:xfrm>
            <a:off x="1040296" y="231913"/>
            <a:ext cx="7772400" cy="685800"/>
          </a:xfrm>
        </p:spPr>
        <p:txBody>
          <a:bodyPr>
            <a:normAutofit/>
          </a:bodyPr>
          <a:lstStyle/>
          <a:p>
            <a:pPr eaLnBrk="1" hangingPunct="1"/>
            <a:r>
              <a:rPr lang="en-US" altLang="en-IT" sz="3600" b="1" dirty="0"/>
              <a:t>Cost-Sensitive Classification</a:t>
            </a:r>
          </a:p>
        </p:txBody>
      </p:sp>
      <p:sp>
        <p:nvSpPr>
          <p:cNvPr id="40963" name="Rectangle 3">
            <a:extLst>
              <a:ext uri="{FF2B5EF4-FFF2-40B4-BE49-F238E27FC236}">
                <a16:creationId xmlns:a16="http://schemas.microsoft.com/office/drawing/2014/main" id="{F4B7D31D-AC2E-2487-45E5-A51F531A594C}"/>
              </a:ext>
            </a:extLst>
          </p:cNvPr>
          <p:cNvSpPr>
            <a:spLocks noGrp="1" noChangeArrowheads="1"/>
          </p:cNvSpPr>
          <p:nvPr>
            <p:ph type="body" idx="1"/>
          </p:nvPr>
        </p:nvSpPr>
        <p:spPr>
          <a:xfrm>
            <a:off x="1156184" y="1487626"/>
            <a:ext cx="3048000" cy="1524000"/>
          </a:xfrm>
        </p:spPr>
        <p:txBody>
          <a:bodyPr/>
          <a:lstStyle/>
          <a:p>
            <a:pPr eaLnBrk="1" hangingPunct="1">
              <a:buFont typeface="Wingdings" pitchFamily="2" charset="2"/>
              <a:buNone/>
            </a:pPr>
            <a:r>
              <a:rPr lang="en-US" altLang="en-IT"/>
              <a:t> </a:t>
            </a:r>
          </a:p>
        </p:txBody>
      </p:sp>
      <p:pic>
        <p:nvPicPr>
          <p:cNvPr id="40964" name="Picture 4">
            <a:extLst>
              <a:ext uri="{FF2B5EF4-FFF2-40B4-BE49-F238E27FC236}">
                <a16:creationId xmlns:a16="http://schemas.microsoft.com/office/drawing/2014/main" id="{69F11C33-38E7-6D2A-1D5E-C35084AE9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896" y="3279913"/>
            <a:ext cx="2946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a:extLst>
              <a:ext uri="{FF2B5EF4-FFF2-40B4-BE49-F238E27FC236}">
                <a16:creationId xmlns:a16="http://schemas.microsoft.com/office/drawing/2014/main" id="{81060E9B-0656-095E-9112-054E4A5A5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496" y="5032513"/>
            <a:ext cx="55753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Rectangle 6">
            <a:extLst>
              <a:ext uri="{FF2B5EF4-FFF2-40B4-BE49-F238E27FC236}">
                <a16:creationId xmlns:a16="http://schemas.microsoft.com/office/drawing/2014/main" id="{1F6450C0-E878-9EE6-E756-DD5A3226310C}"/>
              </a:ext>
            </a:extLst>
          </p:cNvPr>
          <p:cNvSpPr>
            <a:spLocks noChangeArrowheads="1"/>
          </p:cNvSpPr>
          <p:nvPr/>
        </p:nvSpPr>
        <p:spPr bwMode="auto">
          <a:xfrm>
            <a:off x="583096" y="1908313"/>
            <a:ext cx="70342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IT" dirty="0"/>
              <a:t>Cost-sensitive  classification - costs associated with different errors made by a model</a:t>
            </a:r>
          </a:p>
        </p:txBody>
      </p:sp>
      <p:sp>
        <p:nvSpPr>
          <p:cNvPr id="40967" name="Rectangle 7">
            <a:extLst>
              <a:ext uri="{FF2B5EF4-FFF2-40B4-BE49-F238E27FC236}">
                <a16:creationId xmlns:a16="http://schemas.microsoft.com/office/drawing/2014/main" id="{00921CF3-2236-9340-910C-00E80DC41F70}"/>
              </a:ext>
            </a:extLst>
          </p:cNvPr>
          <p:cNvSpPr>
            <a:spLocks noChangeArrowheads="1"/>
          </p:cNvSpPr>
          <p:nvPr/>
        </p:nvSpPr>
        <p:spPr bwMode="auto">
          <a:xfrm>
            <a:off x="1878496" y="5108713"/>
            <a:ext cx="388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IT" sz="1000"/>
              <a:t>min</a:t>
            </a:r>
          </a:p>
        </p:txBody>
      </p:sp>
      <p:sp>
        <p:nvSpPr>
          <p:cNvPr id="40968" name="Rectangle 8">
            <a:extLst>
              <a:ext uri="{FF2B5EF4-FFF2-40B4-BE49-F238E27FC236}">
                <a16:creationId xmlns:a16="http://schemas.microsoft.com/office/drawing/2014/main" id="{22DDC736-82A7-5A43-506C-6D1079712C51}"/>
              </a:ext>
            </a:extLst>
          </p:cNvPr>
          <p:cNvSpPr>
            <a:spLocks noChangeArrowheads="1"/>
          </p:cNvSpPr>
          <p:nvPr/>
        </p:nvSpPr>
        <p:spPr bwMode="auto">
          <a:xfrm>
            <a:off x="1187934" y="18003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IT" altLang="en-IT"/>
          </a:p>
        </p:txBody>
      </p:sp>
      <p:sp>
        <p:nvSpPr>
          <p:cNvPr id="114697" name="Rectangle 9">
            <a:extLst>
              <a:ext uri="{FF2B5EF4-FFF2-40B4-BE49-F238E27FC236}">
                <a16:creationId xmlns:a16="http://schemas.microsoft.com/office/drawing/2014/main" id="{169C681C-9A62-8DD0-B739-3AD3FE4A659D}"/>
              </a:ext>
            </a:extLst>
          </p:cNvPr>
          <p:cNvSpPr>
            <a:spLocks noChangeArrowheads="1"/>
          </p:cNvSpPr>
          <p:nvPr/>
        </p:nvSpPr>
        <p:spPr bwMode="auto">
          <a:xfrm>
            <a:off x="659296" y="3127513"/>
            <a:ext cx="465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IT" sz="2000">
                <a:sym typeface="Symbol" pitchFamily="2" charset="2"/>
              </a:rPr>
              <a:t>&gt;1   FN implicate higher costs than FP</a:t>
            </a:r>
            <a:endParaRPr lang="en-US" altLang="en-IT" sz="2000"/>
          </a:p>
        </p:txBody>
      </p:sp>
      <p:sp>
        <p:nvSpPr>
          <p:cNvPr id="114698" name="Rectangle 10">
            <a:extLst>
              <a:ext uri="{FF2B5EF4-FFF2-40B4-BE49-F238E27FC236}">
                <a16:creationId xmlns:a16="http://schemas.microsoft.com/office/drawing/2014/main" id="{91863997-DA86-97D2-D1AD-97CDC1E3A3F8}"/>
              </a:ext>
            </a:extLst>
          </p:cNvPr>
          <p:cNvSpPr>
            <a:spLocks noChangeArrowheads="1"/>
          </p:cNvSpPr>
          <p:nvPr/>
        </p:nvSpPr>
        <p:spPr bwMode="auto">
          <a:xfrm>
            <a:off x="125896" y="3737113"/>
            <a:ext cx="533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IT" sz="2000"/>
              <a:t>Costly to fix an undetected defect in post release cycle than to inspect defect-free file</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22C606E-A6A0-87BD-E15A-61D7C6E8E6B5}"/>
              </a:ext>
            </a:extLst>
          </p:cNvPr>
          <p:cNvSpPr>
            <a:spLocks noGrp="1" noChangeArrowheads="1"/>
          </p:cNvSpPr>
          <p:nvPr>
            <p:ph type="title"/>
          </p:nvPr>
        </p:nvSpPr>
        <p:spPr>
          <a:xfrm>
            <a:off x="685800" y="381000"/>
            <a:ext cx="7772400" cy="914400"/>
          </a:xfrm>
        </p:spPr>
        <p:txBody>
          <a:bodyPr>
            <a:noAutofit/>
          </a:bodyPr>
          <a:lstStyle/>
          <a:p>
            <a:pPr eaLnBrk="1" hangingPunct="1"/>
            <a:r>
              <a:rPr lang="en-US" altLang="en-IT" sz="3600" b="1" dirty="0"/>
              <a:t>Cost-Sensitive Defect Prediction</a:t>
            </a:r>
            <a:br>
              <a:rPr lang="en-US" altLang="en-IT" sz="3600" b="1" dirty="0"/>
            </a:br>
            <a:r>
              <a:rPr lang="en-US" altLang="en-IT" sz="3600" b="1" dirty="0"/>
              <a:t>Results for J48 Learner, Release 2.0</a:t>
            </a:r>
            <a:endParaRPr lang="en-US" altLang="en-IT" sz="3600" dirty="0"/>
          </a:p>
        </p:txBody>
      </p:sp>
      <p:sp>
        <p:nvSpPr>
          <p:cNvPr id="115715" name="Rectangle 3">
            <a:extLst>
              <a:ext uri="{FF2B5EF4-FFF2-40B4-BE49-F238E27FC236}">
                <a16:creationId xmlns:a16="http://schemas.microsoft.com/office/drawing/2014/main" id="{5716C91E-6E5C-0A5A-A0B9-59D95F3726A6}"/>
              </a:ext>
            </a:extLst>
          </p:cNvPr>
          <p:cNvSpPr>
            <a:spLocks noGrp="1" noChangeArrowheads="1"/>
          </p:cNvSpPr>
          <p:nvPr>
            <p:ph type="body" idx="1"/>
          </p:nvPr>
        </p:nvSpPr>
        <p:spPr>
          <a:xfrm>
            <a:off x="0" y="3124200"/>
            <a:ext cx="3352800" cy="1981200"/>
          </a:xfrm>
        </p:spPr>
        <p:txBody>
          <a:bodyPr/>
          <a:lstStyle/>
          <a:p>
            <a:pPr eaLnBrk="1" hangingPunct="1"/>
            <a:r>
              <a:rPr lang="en-US" altLang="en-IT" sz="2400"/>
              <a:t>Use some heuristics to stop increasing the recall</a:t>
            </a:r>
          </a:p>
          <a:p>
            <a:pPr eaLnBrk="1" hangingPunct="1"/>
            <a:r>
              <a:rPr lang="en-US" altLang="en-IT" sz="2400"/>
              <a:t>FP&lt;30%</a:t>
            </a:r>
          </a:p>
        </p:txBody>
      </p:sp>
      <p:pic>
        <p:nvPicPr>
          <p:cNvPr id="43012" name="Picture 4">
            <a:extLst>
              <a:ext uri="{FF2B5EF4-FFF2-40B4-BE49-F238E27FC236}">
                <a16:creationId xmlns:a16="http://schemas.microsoft.com/office/drawing/2014/main" id="{8C59937B-2544-E1CE-0647-478EDBCE9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133600"/>
            <a:ext cx="52959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AutoShape 5">
            <a:extLst>
              <a:ext uri="{FF2B5EF4-FFF2-40B4-BE49-F238E27FC236}">
                <a16:creationId xmlns:a16="http://schemas.microsoft.com/office/drawing/2014/main" id="{A579D1C3-0349-D7B3-34F4-E7684CB0F116}"/>
              </a:ext>
            </a:extLst>
          </p:cNvPr>
          <p:cNvSpPr>
            <a:spLocks noChangeArrowheads="1"/>
          </p:cNvSpPr>
          <p:nvPr/>
        </p:nvSpPr>
        <p:spPr bwMode="auto">
          <a:xfrm>
            <a:off x="1524000" y="4800600"/>
            <a:ext cx="304800" cy="381000"/>
          </a:xfrm>
          <a:prstGeom prst="down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IT" altLang="en-IT"/>
          </a:p>
        </p:txBody>
      </p:sp>
      <p:sp>
        <p:nvSpPr>
          <p:cNvPr id="115718" name="Rectangle 6">
            <a:extLst>
              <a:ext uri="{FF2B5EF4-FFF2-40B4-BE49-F238E27FC236}">
                <a16:creationId xmlns:a16="http://schemas.microsoft.com/office/drawing/2014/main" id="{832878E7-D8F5-0159-71E5-8D2A23E9BC7F}"/>
              </a:ext>
            </a:extLst>
          </p:cNvPr>
          <p:cNvSpPr>
            <a:spLocks noChangeArrowheads="1"/>
          </p:cNvSpPr>
          <p:nvPr/>
        </p:nvSpPr>
        <p:spPr bwMode="auto">
          <a:xfrm>
            <a:off x="1371600" y="5410200"/>
            <a:ext cx="723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IT">
                <a:sym typeface="Symbol" pitchFamily="2" charset="2"/>
              </a:rPr>
              <a:t>=5</a:t>
            </a:r>
            <a:endParaRPr lang="en-US" altLang="en-IT"/>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6CD4119-7A41-FCA8-523E-3F1C24DC8EB9}"/>
              </a:ext>
            </a:extLst>
          </p:cNvPr>
          <p:cNvSpPr>
            <a:spLocks noGrp="1" noChangeArrowheads="1"/>
          </p:cNvSpPr>
          <p:nvPr>
            <p:ph type="title"/>
          </p:nvPr>
        </p:nvSpPr>
        <p:spPr>
          <a:xfrm>
            <a:off x="1278835" y="266700"/>
            <a:ext cx="7772400" cy="533400"/>
          </a:xfrm>
        </p:spPr>
        <p:txBody>
          <a:bodyPr/>
          <a:lstStyle/>
          <a:p>
            <a:pPr eaLnBrk="1" hangingPunct="1"/>
            <a:r>
              <a:rPr lang="en-US" altLang="en-IT" sz="2800" b="1" dirty="0"/>
              <a:t>Limitations</a:t>
            </a:r>
          </a:p>
        </p:txBody>
      </p:sp>
      <p:sp>
        <p:nvSpPr>
          <p:cNvPr id="47107" name="Rectangle 3">
            <a:extLst>
              <a:ext uri="{FF2B5EF4-FFF2-40B4-BE49-F238E27FC236}">
                <a16:creationId xmlns:a16="http://schemas.microsoft.com/office/drawing/2014/main" id="{52A04CFF-9B1D-EBD6-687F-BDB9C8F5BC74}"/>
              </a:ext>
            </a:extLst>
          </p:cNvPr>
          <p:cNvSpPr>
            <a:spLocks noGrp="1" noChangeArrowheads="1"/>
          </p:cNvSpPr>
          <p:nvPr>
            <p:ph type="body" idx="1"/>
          </p:nvPr>
        </p:nvSpPr>
        <p:spPr>
          <a:xfrm>
            <a:off x="841513" y="1524000"/>
            <a:ext cx="7772400" cy="3810000"/>
          </a:xfrm>
        </p:spPr>
        <p:txBody>
          <a:bodyPr>
            <a:normAutofit lnSpcReduction="10000"/>
          </a:bodyPr>
          <a:lstStyle/>
          <a:p>
            <a:pPr marL="609600" indent="-609600" eaLnBrk="1" hangingPunct="1">
              <a:lnSpc>
                <a:spcPct val="90000"/>
              </a:lnSpc>
            </a:pPr>
            <a:r>
              <a:rPr lang="en-US" altLang="en-IT" sz="2400" dirty="0"/>
              <a:t>Dependability on a specific environment</a:t>
            </a:r>
          </a:p>
          <a:p>
            <a:pPr marL="609600" indent="-609600" eaLnBrk="1" hangingPunct="1">
              <a:lnSpc>
                <a:spcPct val="90000"/>
              </a:lnSpc>
            </a:pPr>
            <a:r>
              <a:rPr lang="en-US" altLang="en-IT" sz="2400" dirty="0"/>
              <a:t>Conclusions are on only three data miners</a:t>
            </a:r>
          </a:p>
          <a:p>
            <a:pPr marL="609600" indent="-609600" eaLnBrk="1" hangingPunct="1">
              <a:lnSpc>
                <a:spcPct val="90000"/>
              </a:lnSpc>
            </a:pPr>
            <a:r>
              <a:rPr lang="en-US" altLang="en-IT" sz="2400" dirty="0"/>
              <a:t>Choice for code and change metrics</a:t>
            </a:r>
          </a:p>
          <a:p>
            <a:pPr marL="609600" indent="-609600" eaLnBrk="1" hangingPunct="1">
              <a:lnSpc>
                <a:spcPct val="90000"/>
              </a:lnSpc>
            </a:pPr>
            <a:r>
              <a:rPr lang="en-US" altLang="en-IT" sz="2400" dirty="0"/>
              <a:t>Reliability of the data</a:t>
            </a:r>
          </a:p>
          <a:p>
            <a:pPr marL="609600" indent="-609600" eaLnBrk="1" hangingPunct="1">
              <a:lnSpc>
                <a:spcPct val="90000"/>
              </a:lnSpc>
              <a:buFont typeface="Wingdings" pitchFamily="2" charset="2"/>
              <a:buNone/>
            </a:pPr>
            <a:r>
              <a:rPr lang="en-US" altLang="en-IT" sz="2400" dirty="0"/>
              <a:t>		mapping between defects and locations in source code</a:t>
            </a:r>
          </a:p>
          <a:p>
            <a:pPr marL="609600" indent="-609600" eaLnBrk="1" hangingPunct="1">
              <a:lnSpc>
                <a:spcPct val="90000"/>
              </a:lnSpc>
              <a:buFont typeface="Wingdings" pitchFamily="2" charset="2"/>
              <a:buNone/>
            </a:pPr>
            <a:r>
              <a:rPr lang="en-US" altLang="en-IT" sz="2400" dirty="0"/>
              <a:t>		extraction of code or change metrics from repositories</a:t>
            </a:r>
          </a:p>
          <a:p>
            <a:pPr marL="609600" indent="-609600" eaLnBrk="1" hangingPunct="1">
              <a:lnSpc>
                <a:spcPct val="90000"/>
              </a:lnSpc>
              <a:buFont typeface="Wingdings" pitchFamily="2" charset="2"/>
              <a:buNone/>
            </a:pPr>
            <a:r>
              <a:rPr lang="en-US" altLang="en-IT" sz="2400" dirty="0"/>
              <a:t>		</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00D1C35-8489-C9CD-0F3C-CF877DF89098}"/>
              </a:ext>
            </a:extLst>
          </p:cNvPr>
          <p:cNvSpPr>
            <a:spLocks noGrp="1" noChangeArrowheads="1"/>
          </p:cNvSpPr>
          <p:nvPr>
            <p:ph type="title"/>
          </p:nvPr>
        </p:nvSpPr>
        <p:spPr>
          <a:xfrm>
            <a:off x="1046019" y="228600"/>
            <a:ext cx="7772400" cy="762000"/>
          </a:xfrm>
        </p:spPr>
        <p:txBody>
          <a:bodyPr>
            <a:normAutofit/>
          </a:bodyPr>
          <a:lstStyle/>
          <a:p>
            <a:pPr eaLnBrk="1" hangingPunct="1"/>
            <a:r>
              <a:rPr lang="en-US" altLang="en-IT" sz="2800" b="1" dirty="0"/>
              <a:t>Conclusions of study (just a sample*)</a:t>
            </a:r>
            <a:endParaRPr lang="en-US" altLang="en-IT" sz="2800" dirty="0"/>
          </a:p>
        </p:txBody>
      </p:sp>
      <p:sp>
        <p:nvSpPr>
          <p:cNvPr id="49155" name="Rectangle 3">
            <a:extLst>
              <a:ext uri="{FF2B5EF4-FFF2-40B4-BE49-F238E27FC236}">
                <a16:creationId xmlns:a16="http://schemas.microsoft.com/office/drawing/2014/main" id="{B74E93E7-6195-BA64-2ACF-7A4162CF47C0}"/>
              </a:ext>
            </a:extLst>
          </p:cNvPr>
          <p:cNvSpPr>
            <a:spLocks noGrp="1" noChangeArrowheads="1"/>
          </p:cNvSpPr>
          <p:nvPr>
            <p:ph type="body" idx="1"/>
          </p:nvPr>
        </p:nvSpPr>
        <p:spPr>
          <a:xfrm>
            <a:off x="394855" y="1148834"/>
            <a:ext cx="7772400" cy="5181600"/>
          </a:xfrm>
        </p:spPr>
        <p:txBody>
          <a:bodyPr>
            <a:normAutofit lnSpcReduction="10000"/>
          </a:bodyPr>
          <a:lstStyle/>
          <a:p>
            <a:pPr eaLnBrk="1" hangingPunct="1">
              <a:lnSpc>
                <a:spcPct val="90000"/>
              </a:lnSpc>
            </a:pPr>
            <a:r>
              <a:rPr lang="en-US" altLang="en-IT" sz="2000" dirty="0"/>
              <a:t>18 change metrics, J48 learner, </a:t>
            </a:r>
            <a:r>
              <a:rPr lang="en-US" altLang="en-IT" sz="2000" dirty="0">
                <a:sym typeface="Symbol" pitchFamily="2" charset="2"/>
              </a:rPr>
              <a:t>=5 give accurate results for 3 releases of the Eclipse project:</a:t>
            </a:r>
          </a:p>
          <a:p>
            <a:pPr eaLnBrk="1" hangingPunct="1">
              <a:lnSpc>
                <a:spcPct val="90000"/>
              </a:lnSpc>
              <a:buFont typeface="Wingdings" pitchFamily="2" charset="2"/>
              <a:buNone/>
            </a:pPr>
            <a:r>
              <a:rPr lang="en-US" altLang="en-IT" sz="2000" dirty="0"/>
              <a:t>		&gt;75% of correctly classified files</a:t>
            </a:r>
          </a:p>
          <a:p>
            <a:pPr eaLnBrk="1" hangingPunct="1">
              <a:lnSpc>
                <a:spcPct val="90000"/>
              </a:lnSpc>
              <a:buFont typeface="Wingdings" pitchFamily="2" charset="2"/>
              <a:buNone/>
            </a:pPr>
            <a:r>
              <a:rPr lang="en-US" altLang="en-IT" sz="2000" dirty="0"/>
              <a:t>		&gt;80% recall</a:t>
            </a:r>
          </a:p>
          <a:p>
            <a:pPr eaLnBrk="1" hangingPunct="1">
              <a:lnSpc>
                <a:spcPct val="90000"/>
              </a:lnSpc>
              <a:buFont typeface="Wingdings" pitchFamily="2" charset="2"/>
              <a:buNone/>
            </a:pPr>
            <a:r>
              <a:rPr lang="en-US" altLang="en-IT" sz="2000" dirty="0"/>
              <a:t>		&lt; 30% FP rate</a:t>
            </a:r>
          </a:p>
          <a:p>
            <a:pPr eaLnBrk="1" hangingPunct="1">
              <a:lnSpc>
                <a:spcPct val="90000"/>
              </a:lnSpc>
              <a:buFont typeface="Wingdings" pitchFamily="2" charset="2"/>
              <a:buNone/>
            </a:pPr>
            <a:r>
              <a:rPr lang="en-US" altLang="en-IT" sz="2000" dirty="0"/>
              <a:t>Hence, the change metrics contain more discriminatory and meaningful information about the defect distribution that the source code itself.</a:t>
            </a:r>
          </a:p>
          <a:p>
            <a:pPr eaLnBrk="1" hangingPunct="1">
              <a:lnSpc>
                <a:spcPct val="90000"/>
              </a:lnSpc>
              <a:buFont typeface="Wingdings" pitchFamily="2" charset="2"/>
              <a:buNone/>
            </a:pPr>
            <a:r>
              <a:rPr lang="en-US" altLang="en-IT" sz="2000" dirty="0"/>
              <a:t>Important change metrics:</a:t>
            </a:r>
          </a:p>
          <a:p>
            <a:pPr eaLnBrk="1" hangingPunct="1">
              <a:lnSpc>
                <a:spcPct val="90000"/>
              </a:lnSpc>
            </a:pPr>
            <a:r>
              <a:rPr lang="en-US" altLang="en-IT" sz="2000" dirty="0"/>
              <a:t>Defect prone</a:t>
            </a:r>
          </a:p>
          <a:p>
            <a:pPr eaLnBrk="1" hangingPunct="1">
              <a:lnSpc>
                <a:spcPct val="90000"/>
              </a:lnSpc>
              <a:buFont typeface="Wingdings" pitchFamily="2" charset="2"/>
              <a:buNone/>
            </a:pPr>
            <a:r>
              <a:rPr lang="en-US" altLang="en-IT" sz="2000" dirty="0"/>
              <a:t>		files with high revision numbers</a:t>
            </a:r>
          </a:p>
          <a:p>
            <a:pPr eaLnBrk="1" hangingPunct="1">
              <a:lnSpc>
                <a:spcPct val="90000"/>
              </a:lnSpc>
              <a:buFont typeface="Wingdings" pitchFamily="2" charset="2"/>
              <a:buNone/>
            </a:pPr>
            <a:r>
              <a:rPr lang="en-US" altLang="en-IT" sz="2000" dirty="0"/>
              <a:t>		large bug fixing activities</a:t>
            </a:r>
          </a:p>
          <a:p>
            <a:pPr eaLnBrk="1" hangingPunct="1">
              <a:lnSpc>
                <a:spcPct val="90000"/>
              </a:lnSpc>
            </a:pPr>
            <a:r>
              <a:rPr lang="en-US" altLang="en-IT" sz="2000" dirty="0"/>
              <a:t>Defect-free</a:t>
            </a:r>
          </a:p>
          <a:p>
            <a:pPr eaLnBrk="1" hangingPunct="1">
              <a:lnSpc>
                <a:spcPct val="90000"/>
              </a:lnSpc>
              <a:buFont typeface="Wingdings" pitchFamily="2" charset="2"/>
              <a:buNone/>
            </a:pPr>
            <a:r>
              <a:rPr lang="en-US" altLang="en-IT" sz="2000" dirty="0"/>
              <a:t>		files that are large CVS commits</a:t>
            </a:r>
          </a:p>
          <a:p>
            <a:pPr eaLnBrk="1" hangingPunct="1">
              <a:lnSpc>
                <a:spcPct val="90000"/>
              </a:lnSpc>
              <a:buFont typeface="Wingdings" pitchFamily="2" charset="2"/>
              <a:buNone/>
            </a:pPr>
            <a:r>
              <a:rPr lang="en-US" altLang="en-IT" sz="2000" dirty="0"/>
              <a:t>		refactored several times files </a:t>
            </a:r>
          </a:p>
        </p:txBody>
      </p:sp>
      <p:sp>
        <p:nvSpPr>
          <p:cNvPr id="2" name="TextBox 1">
            <a:extLst>
              <a:ext uri="{FF2B5EF4-FFF2-40B4-BE49-F238E27FC236}">
                <a16:creationId xmlns:a16="http://schemas.microsoft.com/office/drawing/2014/main" id="{39CE5D81-5B80-42C8-1578-3028CCADD4F3}"/>
              </a:ext>
            </a:extLst>
          </p:cNvPr>
          <p:cNvSpPr txBox="1"/>
          <p:nvPr/>
        </p:nvSpPr>
        <p:spPr>
          <a:xfrm>
            <a:off x="249382" y="6488668"/>
            <a:ext cx="3901902" cy="369332"/>
          </a:xfrm>
          <a:prstGeom prst="rect">
            <a:avLst/>
          </a:prstGeom>
          <a:noFill/>
        </p:spPr>
        <p:txBody>
          <a:bodyPr wrap="none" rtlCol="0">
            <a:spAutoFit/>
          </a:bodyPr>
          <a:lstStyle/>
          <a:p>
            <a:r>
              <a:rPr lang="en-IT" dirty="0"/>
              <a:t>*</a:t>
            </a:r>
            <a:r>
              <a:rPr lang="en-US" altLang="en-IT" sz="1800" b="1" dirty="0"/>
              <a:t>more on this further on in the course!</a:t>
            </a:r>
            <a:endParaRPr lang="en-IT" dirty="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800px_COLOURBOX8463701.jpg"/>
          <p:cNvPicPr>
            <a:picLocks noChangeAspect="1"/>
          </p:cNvPicPr>
          <p:nvPr/>
        </p:nvPicPr>
        <p:blipFill>
          <a:blip r:embed="rId2"/>
          <a:stretch>
            <a:fillRect/>
          </a:stretch>
        </p:blipFill>
        <p:spPr>
          <a:xfrm rot="16200000">
            <a:off x="-1273469" y="2440026"/>
            <a:ext cx="3891155" cy="1344217"/>
          </a:xfrm>
          <a:prstGeom prst="rect">
            <a:avLst/>
          </a:prstGeom>
        </p:spPr>
      </p:pic>
      <p:cxnSp>
        <p:nvCxnSpPr>
          <p:cNvPr id="16" name="Connecteur droit 15"/>
          <p:cNvCxnSpPr/>
          <p:nvPr/>
        </p:nvCxnSpPr>
        <p:spPr>
          <a:xfrm rot="5400000">
            <a:off x="-96149" y="3314867"/>
            <a:ext cx="2794773" cy="596"/>
          </a:xfrm>
          <a:prstGeom prst="line">
            <a:avLst/>
          </a:prstGeom>
          <a:ln>
            <a:solidFill>
              <a:srgbClr val="000000"/>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Freeform 102"/>
          <p:cNvSpPr>
            <a:spLocks noChangeArrowheads="1"/>
          </p:cNvSpPr>
          <p:nvPr/>
        </p:nvSpPr>
        <p:spPr bwMode="auto">
          <a:xfrm flipH="1">
            <a:off x="1301237" y="3112134"/>
            <a:ext cx="233233" cy="519726"/>
          </a:xfrm>
          <a:custGeom>
            <a:avLst/>
            <a:gdLst>
              <a:gd name="T0" fmla="*/ 739 w 740"/>
              <a:gd name="T1" fmla="*/ 1662 h 1663"/>
              <a:gd name="T2" fmla="*/ 0 w 740"/>
              <a:gd name="T3" fmla="*/ 830 h 1663"/>
              <a:gd name="T4" fmla="*/ 739 w 740"/>
              <a:gd name="T5" fmla="*/ 0 h 1663"/>
              <a:gd name="T6" fmla="*/ 739 w 740"/>
              <a:gd name="T7" fmla="*/ 1662 h 1663"/>
            </a:gdLst>
            <a:ahLst/>
            <a:cxnLst>
              <a:cxn ang="0">
                <a:pos x="T0" y="T1"/>
              </a:cxn>
              <a:cxn ang="0">
                <a:pos x="T2" y="T3"/>
              </a:cxn>
              <a:cxn ang="0">
                <a:pos x="T4" y="T5"/>
              </a:cxn>
              <a:cxn ang="0">
                <a:pos x="T6" y="T7"/>
              </a:cxn>
            </a:cxnLst>
            <a:rect l="0" t="0" r="r" b="b"/>
            <a:pathLst>
              <a:path w="740" h="1663">
                <a:moveTo>
                  <a:pt x="739" y="1662"/>
                </a:moveTo>
                <a:lnTo>
                  <a:pt x="0" y="830"/>
                </a:lnTo>
                <a:lnTo>
                  <a:pt x="739" y="0"/>
                </a:lnTo>
                <a:lnTo>
                  <a:pt x="739" y="1662"/>
                </a:lnTo>
              </a:path>
            </a:pathLst>
          </a:custGeom>
          <a:solidFill>
            <a:srgbClr val="000000"/>
          </a:solidFill>
          <a:ln>
            <a:solidFill>
              <a:srgbClr val="000000"/>
            </a:solidFill>
          </a:ln>
          <a:effectLst>
            <a:outerShdw blurRad="50800" dist="38100" dir="16200000" rotWithShape="0">
              <a:prstClr val="black">
                <a:alpha val="40000"/>
              </a:prstClr>
            </a:outerShdw>
          </a:effectLst>
        </p:spPr>
        <p:txBody>
          <a:bodyPr wrap="none" anchor="ctr"/>
          <a:lstStyle/>
          <a:p>
            <a:endParaRPr lang="en-US" sz="675"/>
          </a:p>
        </p:txBody>
      </p:sp>
      <p:sp>
        <p:nvSpPr>
          <p:cNvPr id="18" name="ZoneTexte 17"/>
          <p:cNvSpPr txBox="1"/>
          <p:nvPr/>
        </p:nvSpPr>
        <p:spPr>
          <a:xfrm>
            <a:off x="1534470" y="643237"/>
            <a:ext cx="7358090" cy="5571525"/>
          </a:xfrm>
          <a:prstGeom prst="rect">
            <a:avLst/>
          </a:prstGeom>
          <a:noFill/>
        </p:spPr>
        <p:txBody>
          <a:bodyPr wrap="square" rtlCol="0">
            <a:spAutoFit/>
          </a:bodyPr>
          <a:lstStyle/>
          <a:p>
            <a:pPr>
              <a:lnSpc>
                <a:spcPct val="150000"/>
              </a:lnSpc>
            </a:pPr>
            <a:r>
              <a:rPr lang="en-US" sz="2000" dirty="0">
                <a:solidFill>
                  <a:srgbClr val="000000"/>
                </a:solidFill>
                <a:latin typeface="Lato Regular"/>
              </a:rPr>
              <a:t>The most common reason for Software Bugs is human mistakes in software design and coding.</a:t>
            </a:r>
          </a:p>
          <a:p>
            <a:pPr>
              <a:lnSpc>
                <a:spcPct val="150000"/>
              </a:lnSpc>
            </a:pPr>
            <a:endParaRPr lang="en-US" sz="2000" dirty="0">
              <a:solidFill>
                <a:srgbClr val="000000"/>
              </a:solidFill>
              <a:latin typeface="Lato Regular"/>
            </a:endParaRPr>
          </a:p>
          <a:p>
            <a:pPr>
              <a:lnSpc>
                <a:spcPct val="150000"/>
              </a:lnSpc>
            </a:pPr>
            <a:r>
              <a:rPr lang="en-US" sz="2000" dirty="0">
                <a:solidFill>
                  <a:srgbClr val="000000"/>
                </a:solidFill>
                <a:latin typeface="Lato Regular"/>
              </a:rPr>
              <a:t>It will be easier to take corrective actions to minimize software defects once the causes are known.</a:t>
            </a:r>
          </a:p>
          <a:p>
            <a:pPr>
              <a:lnSpc>
                <a:spcPct val="150000"/>
              </a:lnSpc>
            </a:pPr>
            <a:endParaRPr lang="en-US" sz="2000" dirty="0">
              <a:solidFill>
                <a:srgbClr val="000000"/>
              </a:solidFill>
              <a:latin typeface="Lato Regular"/>
            </a:endParaRPr>
          </a:p>
          <a:p>
            <a:pPr>
              <a:lnSpc>
                <a:spcPct val="150000"/>
              </a:lnSpc>
            </a:pPr>
            <a:r>
              <a:rPr lang="en-US" sz="2000" dirty="0">
                <a:solidFill>
                  <a:srgbClr val="000000"/>
                </a:solidFill>
                <a:latin typeface="Lato Regular"/>
              </a:rPr>
              <a:t>There are certain errors that occur frequently in many software projects. An experienced tester should spot them.</a:t>
            </a:r>
          </a:p>
          <a:p>
            <a:pPr>
              <a:lnSpc>
                <a:spcPct val="150000"/>
              </a:lnSpc>
            </a:pPr>
            <a:endParaRPr lang="en-US" sz="2000" dirty="0">
              <a:solidFill>
                <a:srgbClr val="000000"/>
              </a:solidFill>
              <a:latin typeface="Lato Regular"/>
            </a:endParaRPr>
          </a:p>
          <a:p>
            <a:pPr>
              <a:lnSpc>
                <a:spcPct val="150000"/>
              </a:lnSpc>
            </a:pPr>
            <a:r>
              <a:rPr lang="en-US" sz="2000" dirty="0">
                <a:solidFill>
                  <a:srgbClr val="000000"/>
                </a:solidFill>
                <a:latin typeface="Lato Regular"/>
              </a:rPr>
              <a:t>A lot of IT companies have their own testers who work long hours with every element of a new software solution to find errors and to eliminate them one by one.</a:t>
            </a:r>
          </a:p>
        </p:txBody>
      </p:sp>
    </p:spTree>
    <p:extLst>
      <p:ext uri="{BB962C8B-B14F-4D97-AF65-F5344CB8AC3E}">
        <p14:creationId xmlns:p14="http://schemas.microsoft.com/office/powerpoint/2010/main" val="323716480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Why does Yoda Speak Funny?. Here is a marvelous question with an… | by &amp; |  Medium">
            <a:extLst>
              <a:ext uri="{FF2B5EF4-FFF2-40B4-BE49-F238E27FC236}">
                <a16:creationId xmlns:a16="http://schemas.microsoft.com/office/drawing/2014/main" id="{90E3DB11-EA1D-19A1-F44F-A6269845F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34" r="4266" b="1"/>
          <a:stretch/>
        </p:blipFill>
        <p:spPr bwMode="auto">
          <a:xfrm>
            <a:off x="-2285" y="10"/>
            <a:ext cx="9143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1E091C-101D-89FB-DAA0-CDDD9FC37854}"/>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a:solidFill>
                  <a:srgbClr val="FFFFFF"/>
                </a:solidFill>
              </a:rPr>
              <a:t>Questions?</a:t>
            </a:r>
          </a:p>
        </p:txBody>
      </p:sp>
      <p:sp>
        <p:nvSpPr>
          <p:cNvPr id="4" name="Footer Placeholder 3">
            <a:extLst>
              <a:ext uri="{FF2B5EF4-FFF2-40B4-BE49-F238E27FC236}">
                <a16:creationId xmlns:a16="http://schemas.microsoft.com/office/drawing/2014/main" id="{634DD4B7-0132-9DE6-C0C0-E44626F83129}"/>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Sw. Evolution</a:t>
            </a:r>
          </a:p>
        </p:txBody>
      </p:sp>
    </p:spTree>
    <p:extLst>
      <p:ext uri="{BB962C8B-B14F-4D97-AF65-F5344CB8AC3E}">
        <p14:creationId xmlns:p14="http://schemas.microsoft.com/office/powerpoint/2010/main" val="2327676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crosoft Global Outrage July 2024 | Digital Marketing Consultant &amp; Expert  Akshat Singh Bisht">
            <a:extLst>
              <a:ext uri="{FF2B5EF4-FFF2-40B4-BE49-F238E27FC236}">
                <a16:creationId xmlns:a16="http://schemas.microsoft.com/office/drawing/2014/main" id="{86374273-13B0-BFD9-C6AF-5BC3CB990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262" y="0"/>
            <a:ext cx="4455622" cy="44556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we know so far about the global Crowdstrike/Microsoft outage | ABC News">
            <a:extLst>
              <a:ext uri="{FF2B5EF4-FFF2-40B4-BE49-F238E27FC236}">
                <a16:creationId xmlns:a16="http://schemas.microsoft.com/office/drawing/2014/main" id="{33F45249-A130-7F20-A0B3-245B73F0A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771" y="2227812"/>
            <a:ext cx="6151418" cy="34601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32C74C1F-30B6-85AD-AC1C-E58C83125899}"/>
              </a:ext>
            </a:extLst>
          </p:cNvPr>
          <p:cNvPicPr>
            <a:picLocks noChangeAspect="1"/>
          </p:cNvPicPr>
          <p:nvPr/>
        </p:nvPicPr>
        <p:blipFill>
          <a:blip r:embed="rId4"/>
          <a:stretch>
            <a:fillRect/>
          </a:stretch>
        </p:blipFill>
        <p:spPr>
          <a:xfrm>
            <a:off x="-40586" y="4839573"/>
            <a:ext cx="6956775" cy="2044931"/>
          </a:xfrm>
          <a:prstGeom prst="rect">
            <a:avLst/>
          </a:prstGeom>
        </p:spPr>
      </p:pic>
      <p:pic>
        <p:nvPicPr>
          <p:cNvPr id="7" name="Picture 6" descr="A white text on a white background&#10;&#10;Description automatically generated">
            <a:extLst>
              <a:ext uri="{FF2B5EF4-FFF2-40B4-BE49-F238E27FC236}">
                <a16:creationId xmlns:a16="http://schemas.microsoft.com/office/drawing/2014/main" id="{B8290582-A6CB-B4E0-66E1-BB267F415A40}"/>
              </a:ext>
            </a:extLst>
          </p:cNvPr>
          <p:cNvPicPr>
            <a:picLocks noChangeAspect="1"/>
          </p:cNvPicPr>
          <p:nvPr/>
        </p:nvPicPr>
        <p:blipFill>
          <a:blip r:embed="rId5"/>
          <a:stretch>
            <a:fillRect/>
          </a:stretch>
        </p:blipFill>
        <p:spPr>
          <a:xfrm>
            <a:off x="-40586" y="-38445"/>
            <a:ext cx="5255947" cy="2192481"/>
          </a:xfrm>
          <a:prstGeom prst="rect">
            <a:avLst/>
          </a:prstGeom>
        </p:spPr>
      </p:pic>
    </p:spTree>
    <p:extLst>
      <p:ext uri="{BB962C8B-B14F-4D97-AF65-F5344CB8AC3E}">
        <p14:creationId xmlns:p14="http://schemas.microsoft.com/office/powerpoint/2010/main" val="52940444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text on a white background&#10;&#10;Description automatically generated">
            <a:extLst>
              <a:ext uri="{FF2B5EF4-FFF2-40B4-BE49-F238E27FC236}">
                <a16:creationId xmlns:a16="http://schemas.microsoft.com/office/drawing/2014/main" id="{6FF74CD1-DB02-429F-036A-64A1F77E7298}"/>
              </a:ext>
            </a:extLst>
          </p:cNvPr>
          <p:cNvPicPr>
            <a:picLocks noChangeAspect="1"/>
          </p:cNvPicPr>
          <p:nvPr/>
        </p:nvPicPr>
        <p:blipFill>
          <a:blip r:embed="rId2"/>
          <a:stretch>
            <a:fillRect/>
          </a:stretch>
        </p:blipFill>
        <p:spPr>
          <a:xfrm>
            <a:off x="468085" y="1193921"/>
            <a:ext cx="7772400" cy="2465164"/>
          </a:xfrm>
          <a:prstGeom prst="rect">
            <a:avLst/>
          </a:prstGeom>
        </p:spPr>
      </p:pic>
      <p:sp>
        <p:nvSpPr>
          <p:cNvPr id="4" name="TextBox 3">
            <a:extLst>
              <a:ext uri="{FF2B5EF4-FFF2-40B4-BE49-F238E27FC236}">
                <a16:creationId xmlns:a16="http://schemas.microsoft.com/office/drawing/2014/main" id="{63440743-092D-EA8B-CC76-B91B6D651515}"/>
              </a:ext>
            </a:extLst>
          </p:cNvPr>
          <p:cNvSpPr txBox="1"/>
          <p:nvPr/>
        </p:nvSpPr>
        <p:spPr>
          <a:xfrm>
            <a:off x="1731981" y="247425"/>
            <a:ext cx="5604734" cy="769441"/>
          </a:xfrm>
          <a:prstGeom prst="rect">
            <a:avLst/>
          </a:prstGeom>
          <a:noFill/>
        </p:spPr>
        <p:txBody>
          <a:bodyPr wrap="square" rtlCol="0">
            <a:spAutoFit/>
          </a:bodyPr>
          <a:lstStyle/>
          <a:p>
            <a:r>
              <a:rPr lang="it-IT" sz="4400" b="1" dirty="0" err="1"/>
              <a:t>Type</a:t>
            </a:r>
            <a:r>
              <a:rPr lang="it-IT" sz="4400" b="1" dirty="0"/>
              <a:t> 1: Bohr</a:t>
            </a:r>
            <a:endParaRPr lang="en-IT" sz="4400" b="1" dirty="0"/>
          </a:p>
        </p:txBody>
      </p:sp>
      <p:pic>
        <p:nvPicPr>
          <p:cNvPr id="1026" name="Picture 2" descr="Bohr's Atomic Model And Its Limitations - Study Bohr's Theory on BYJU'S">
            <a:extLst>
              <a:ext uri="{FF2B5EF4-FFF2-40B4-BE49-F238E27FC236}">
                <a16:creationId xmlns:a16="http://schemas.microsoft.com/office/drawing/2014/main" id="{5EB43BD3-5640-B6A7-022E-0046B6D299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54" t="9686" r="8735" b="5251"/>
          <a:stretch/>
        </p:blipFill>
        <p:spPr bwMode="auto">
          <a:xfrm>
            <a:off x="4107785" y="3181575"/>
            <a:ext cx="41327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8710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1475</TotalTime>
  <Words>4113</Words>
  <Application>Microsoft Macintosh PowerPoint</Application>
  <PresentationFormat>On-screen Show (4:3)</PresentationFormat>
  <Paragraphs>725</Paragraphs>
  <Slides>78</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78</vt:i4>
      </vt:variant>
    </vt:vector>
  </HeadingPairs>
  <TitlesOfParts>
    <vt:vector size="91" baseType="lpstr">
      <vt:lpstr>맑은 고딕</vt:lpstr>
      <vt:lpstr>PMingLiU</vt:lpstr>
      <vt:lpstr>Aptos</vt:lpstr>
      <vt:lpstr>Arial</vt:lpstr>
      <vt:lpstr>Book Antiqua</vt:lpstr>
      <vt:lpstr>Calibri</vt:lpstr>
      <vt:lpstr>Calibri Light</vt:lpstr>
      <vt:lpstr>Courier New</vt:lpstr>
      <vt:lpstr>Lato Regular</vt:lpstr>
      <vt:lpstr>Symbol</vt:lpstr>
      <vt:lpstr>Times New Roman</vt:lpstr>
      <vt:lpstr>Wingdings</vt:lpstr>
      <vt:lpstr>Office 2013 - 2022 Theme</vt:lpstr>
      <vt:lpstr>  Major causes of Maintenance Problems: Most common Bugs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Types Of Concurrency Bugs Exist?</vt:lpstr>
      <vt:lpstr>Non-Deadlock Bugs</vt:lpstr>
      <vt:lpstr>Atomicity-Violation Bugs </vt:lpstr>
      <vt:lpstr>Atomicity-Violation Bugs (Cont.)</vt:lpstr>
      <vt:lpstr>Order-Violation Bugs</vt:lpstr>
      <vt:lpstr>Order-Violation Bugs (Cont.)</vt:lpstr>
      <vt:lpstr>Order-Violation Bugs (Cont.)</vt:lpstr>
      <vt:lpstr>And now… the fresh prince of concurrency bugs...</vt:lpstr>
      <vt:lpstr>PowerPoint Presentation</vt:lpstr>
      <vt:lpstr>Deadlock Bugs</vt:lpstr>
      <vt:lpstr>Why Do Deadlocks Occur?</vt:lpstr>
      <vt:lpstr>Why Do Deadlocks Occur? (Cont.)</vt:lpstr>
      <vt:lpstr>Conditions for Deadlock</vt:lpstr>
      <vt:lpstr>Prevention – Circular Wait</vt:lpstr>
      <vt:lpstr>Prevention – Hold-and-wait</vt:lpstr>
      <vt:lpstr>Prevention – No Preemption</vt:lpstr>
      <vt:lpstr>Prevention – No Preemption (Cont.)</vt:lpstr>
      <vt:lpstr>Prevention – Mutual Exclusion</vt:lpstr>
      <vt:lpstr>Prevention – Mutual Exclusion (Cont.)</vt:lpstr>
      <vt:lpstr>Prevention – Mutual Exclusion (Cont.)</vt:lpstr>
      <vt:lpstr>Prevention – Mutual Exclusion (Cont.)</vt:lpstr>
      <vt:lpstr>Deadlock Avoidance via Scheduling</vt:lpstr>
      <vt:lpstr>Example of Deadlock Avoidance via Scheduling (1) </vt:lpstr>
      <vt:lpstr>Example of Deadlock Avoidance via Scheduling (2) </vt:lpstr>
      <vt:lpstr>Detect and Recover</vt:lpstr>
      <vt:lpstr>Real-life assessment from SOTA</vt:lpstr>
      <vt:lpstr>Methodology:  Evaluated Applications</vt:lpstr>
      <vt:lpstr>Methodology:  Bug Sources</vt:lpstr>
      <vt:lpstr>Non-Deadlock Bug Pattern</vt:lpstr>
      <vt:lpstr>Non-Deadlock Bug Pattern Characteristics</vt:lpstr>
      <vt:lpstr>An Order-Related Bug Example</vt:lpstr>
      <vt:lpstr>Another Example </vt:lpstr>
      <vt:lpstr>How to Trigger a Bug?</vt:lpstr>
      <vt:lpstr>Single Variable vs. Multiple Variable</vt:lpstr>
      <vt:lpstr>Multi-Variable Concurrency Bug Example</vt:lpstr>
      <vt:lpstr>Number of Accesses/Operations Involved</vt:lpstr>
      <vt:lpstr>Number Threads Involved</vt:lpstr>
      <vt:lpstr>How Were Non-Deadlock Bugs Fixed?</vt:lpstr>
      <vt:lpstr>How Were Deadlock Bugs Fixed?</vt:lpstr>
      <vt:lpstr>Other Findings from SOTA</vt:lpstr>
      <vt:lpstr>Summary</vt:lpstr>
      <vt:lpstr>Other Related Works</vt:lpstr>
      <vt:lpstr>What can we do?</vt:lpstr>
      <vt:lpstr>PowerPoint Presentation</vt:lpstr>
      <vt:lpstr>Approaches for Defect Prediction</vt:lpstr>
      <vt:lpstr>Previous Work</vt:lpstr>
      <vt:lpstr>One Possible Proposal of  Change Metrics</vt:lpstr>
      <vt:lpstr>Results Assessing Classification Accuracy</vt:lpstr>
      <vt:lpstr>Accuracy Classification Results </vt:lpstr>
      <vt:lpstr>Cost-Sensitive Classification</vt:lpstr>
      <vt:lpstr>Cost-Sensitive Defect Prediction Results for J48 Learner, Release 2.0</vt:lpstr>
      <vt:lpstr>Limitations</vt:lpstr>
      <vt:lpstr>Conclusions of study (just a sample*)</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Andrew Tamburri</dc:creator>
  <cp:lastModifiedBy>Damian Andrew Tamburri</cp:lastModifiedBy>
  <cp:revision>105</cp:revision>
  <dcterms:created xsi:type="dcterms:W3CDTF">2024-07-09T15:25:26Z</dcterms:created>
  <dcterms:modified xsi:type="dcterms:W3CDTF">2024-09-26T08:50:13Z</dcterms:modified>
</cp:coreProperties>
</file>